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6560" r:id="rId1"/>
  </p:sldMasterIdLst>
  <p:notesMasterIdLst>
    <p:notesMasterId r:id="rId16"/>
  </p:notesMasterIdLst>
  <p:handoutMasterIdLst>
    <p:handoutMasterId r:id="rId17"/>
  </p:handoutMasterIdLst>
  <p:sldIdLst>
    <p:sldId id="499" r:id="rId2"/>
    <p:sldId id="498" r:id="rId3"/>
    <p:sldId id="500" r:id="rId4"/>
    <p:sldId id="292" r:id="rId5"/>
    <p:sldId id="273" r:id="rId6"/>
    <p:sldId id="274" r:id="rId7"/>
    <p:sldId id="313" r:id="rId8"/>
    <p:sldId id="330" r:id="rId9"/>
    <p:sldId id="503" r:id="rId10"/>
    <p:sldId id="502" r:id="rId11"/>
    <p:sldId id="317" r:id="rId12"/>
    <p:sldId id="490" r:id="rId13"/>
    <p:sldId id="345" r:id="rId14"/>
    <p:sldId id="504" r:id="rId15"/>
  </p:sldIdLst>
  <p:sldSz cx="9144000" cy="6858000" type="screen4x3"/>
  <p:notesSz cx="6797675" cy="9928225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FF66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96" autoAdjust="0"/>
    <p:restoredTop sz="93186" autoAdjust="0"/>
  </p:normalViewPr>
  <p:slideViewPr>
    <p:cSldViewPr>
      <p:cViewPr varScale="1">
        <p:scale>
          <a:sx n="56" d="100"/>
          <a:sy n="56" d="100"/>
        </p:scale>
        <p:origin x="1568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5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2\Data%20Mentah%20LAKIP%20Cakupan%20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OU%20FASYANKES\Book1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OU%20FASYANKES\Book1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2\Data%20Mentah%20LAKIP%20Cakupan%20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2\Data%20Mentah%20LAKIP%20Cakupan%2020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2\Data%20Mentah%20LAKIP%20Cakupan%20202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2\Data%20Mentah%20LAKIP%20Cakupan%20202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2\Data%20Mentah%20LAKIP%20Cakupan%20202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2\Data%20Mentah%20LAKIP%20Cakupan%20202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2\Data%20Mentah%20LAKIP%20Cakupan%20202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2\Data%20Mentah%20LAKIP%20Cakupan%20202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Cakupan!$E$53</c:f>
              <c:strCache>
                <c:ptCount val="1"/>
                <c:pt idx="0">
                  <c:v>Realisasi BPFKS (Wilker &amp; Luar Wilker BPFKS)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Cakupan!$C$54:$C$63</c:f>
              <c:strCache>
                <c:ptCount val="10"/>
                <c:pt idx="0">
                  <c:v>RS Vertikal</c:v>
                </c:pt>
                <c:pt idx="1">
                  <c:v>RS Provinsi</c:v>
                </c:pt>
                <c:pt idx="2">
                  <c:v>RS Kabupaten/Kota</c:v>
                </c:pt>
                <c:pt idx="3">
                  <c:v>RS TNI/Polri</c:v>
                </c:pt>
                <c:pt idx="4">
                  <c:v>RS Kementerian Lain </c:v>
                </c:pt>
                <c:pt idx="5">
                  <c:v>RS BUMN</c:v>
                </c:pt>
                <c:pt idx="6">
                  <c:v>RS Swasta</c:v>
                </c:pt>
                <c:pt idx="7">
                  <c:v>Puskesmas </c:v>
                </c:pt>
                <c:pt idx="8">
                  <c:v>Klinik dll </c:v>
                </c:pt>
                <c:pt idx="9">
                  <c:v>Jumlah</c:v>
                </c:pt>
              </c:strCache>
            </c:strRef>
          </c:cat>
          <c:val>
            <c:numRef>
              <c:f>Cakupan!$E$54:$E$63</c:f>
              <c:numCache>
                <c:formatCode>General</c:formatCode>
                <c:ptCount val="10"/>
                <c:pt idx="0">
                  <c:v>5</c:v>
                </c:pt>
                <c:pt idx="1">
                  <c:v>17</c:v>
                </c:pt>
                <c:pt idx="2">
                  <c:v>46</c:v>
                </c:pt>
                <c:pt idx="3">
                  <c:v>14</c:v>
                </c:pt>
                <c:pt idx="4">
                  <c:v>5</c:v>
                </c:pt>
                <c:pt idx="5">
                  <c:v>10</c:v>
                </c:pt>
                <c:pt idx="6">
                  <c:v>98</c:v>
                </c:pt>
                <c:pt idx="7">
                  <c:v>265</c:v>
                </c:pt>
                <c:pt idx="8">
                  <c:v>370</c:v>
                </c:pt>
                <c:pt idx="9">
                  <c:v>830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4E-4C9D-A42C-69E6C1A52B0F}"/>
            </c:ext>
          </c:extLst>
        </c:ser>
        <c:ser>
          <c:idx val="1"/>
          <c:order val="1"/>
          <c:tx>
            <c:strRef>
              <c:f>Cakupan!$D$53</c:f>
              <c:strCache>
                <c:ptCount val="1"/>
                <c:pt idx="0">
                  <c:v>Cakupan Fasyankes Wilker BPFKS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Cakupan!$C$54:$C$63</c:f>
              <c:strCache>
                <c:ptCount val="10"/>
                <c:pt idx="0">
                  <c:v>RS Vertikal</c:v>
                </c:pt>
                <c:pt idx="1">
                  <c:v>RS Provinsi</c:v>
                </c:pt>
                <c:pt idx="2">
                  <c:v>RS Kabupaten/Kota</c:v>
                </c:pt>
                <c:pt idx="3">
                  <c:v>RS TNI/Polri</c:v>
                </c:pt>
                <c:pt idx="4">
                  <c:v>RS Kementerian Lain </c:v>
                </c:pt>
                <c:pt idx="5">
                  <c:v>RS BUMN</c:v>
                </c:pt>
                <c:pt idx="6">
                  <c:v>RS Swasta</c:v>
                </c:pt>
                <c:pt idx="7">
                  <c:v>Puskesmas </c:v>
                </c:pt>
                <c:pt idx="8">
                  <c:v>Klinik dll </c:v>
                </c:pt>
                <c:pt idx="9">
                  <c:v>Jumlah</c:v>
                </c:pt>
              </c:strCache>
            </c:strRef>
          </c:cat>
          <c:val>
            <c:numRef>
              <c:f>Cakupan!$D$54:$D$63</c:f>
              <c:numCache>
                <c:formatCode>General</c:formatCode>
                <c:ptCount val="10"/>
                <c:pt idx="0">
                  <c:v>2</c:v>
                </c:pt>
                <c:pt idx="1">
                  <c:v>33</c:v>
                </c:pt>
                <c:pt idx="2">
                  <c:v>158</c:v>
                </c:pt>
                <c:pt idx="3">
                  <c:v>38</c:v>
                </c:pt>
                <c:pt idx="4">
                  <c:v>14</c:v>
                </c:pt>
                <c:pt idx="5">
                  <c:v>16</c:v>
                </c:pt>
                <c:pt idx="6">
                  <c:v>453</c:v>
                </c:pt>
                <c:pt idx="7">
                  <c:v>2360</c:v>
                </c:pt>
                <c:pt idx="8">
                  <c:v>2157</c:v>
                </c:pt>
                <c:pt idx="9">
                  <c:v>5231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4E-4C9D-A42C-69E6C1A52B0F}"/>
            </c:ext>
          </c:extLst>
        </c:ser>
        <c:ser>
          <c:idx val="2"/>
          <c:order val="2"/>
          <c:tx>
            <c:strRef>
              <c:f>Cakupan!$H$53</c:f>
              <c:strCache>
                <c:ptCount val="1"/>
                <c:pt idx="0">
                  <c:v>Realisasi (%)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Cakupan!$C$54:$C$63</c:f>
              <c:strCache>
                <c:ptCount val="10"/>
                <c:pt idx="0">
                  <c:v>RS Vertikal</c:v>
                </c:pt>
                <c:pt idx="1">
                  <c:v>RS Provinsi</c:v>
                </c:pt>
                <c:pt idx="2">
                  <c:v>RS Kabupaten/Kota</c:v>
                </c:pt>
                <c:pt idx="3">
                  <c:v>RS TNI/Polri</c:v>
                </c:pt>
                <c:pt idx="4">
                  <c:v>RS Kementerian Lain </c:v>
                </c:pt>
                <c:pt idx="5">
                  <c:v>RS BUMN</c:v>
                </c:pt>
                <c:pt idx="6">
                  <c:v>RS Swasta</c:v>
                </c:pt>
                <c:pt idx="7">
                  <c:v>Puskesmas </c:v>
                </c:pt>
                <c:pt idx="8">
                  <c:v>Klinik dll </c:v>
                </c:pt>
                <c:pt idx="9">
                  <c:v>Jumlah</c:v>
                </c:pt>
              </c:strCache>
            </c:strRef>
          </c:cat>
          <c:val>
            <c:numRef>
              <c:f>Cakupan!$H$54:$H$63</c:f>
              <c:numCache>
                <c:formatCode>0%</c:formatCode>
                <c:ptCount val="10"/>
                <c:pt idx="0">
                  <c:v>2.5</c:v>
                </c:pt>
                <c:pt idx="1">
                  <c:v>0.51515151515151514</c:v>
                </c:pt>
                <c:pt idx="2">
                  <c:v>0.29113924050632911</c:v>
                </c:pt>
                <c:pt idx="3">
                  <c:v>0.36842105263157893</c:v>
                </c:pt>
                <c:pt idx="4">
                  <c:v>0.35714285714285715</c:v>
                </c:pt>
                <c:pt idx="5">
                  <c:v>0.625</c:v>
                </c:pt>
                <c:pt idx="6">
                  <c:v>0.21633554083885209</c:v>
                </c:pt>
                <c:pt idx="7">
                  <c:v>0.11228813559322035</c:v>
                </c:pt>
                <c:pt idx="8">
                  <c:v>0.17153453871117291</c:v>
                </c:pt>
                <c:pt idx="9">
                  <c:v>0.15866947046453833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84E-4C9D-A42C-69E6C1A52B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83956399"/>
        <c:axId val="347614271"/>
        <c:axId val="0"/>
      </c:bar3DChart>
      <c:catAx>
        <c:axId val="6839563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7614271"/>
        <c:crosses val="autoZero"/>
        <c:auto val="1"/>
        <c:lblAlgn val="ctr"/>
        <c:lblOffset val="100"/>
        <c:noMultiLvlLbl val="0"/>
      </c:catAx>
      <c:valAx>
        <c:axId val="3476142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3956399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'Rekap MoU'!$N$11</c:f>
              <c:strCache>
                <c:ptCount val="1"/>
                <c:pt idx="0">
                  <c:v>MoU Berdasarkan Masa MoU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'Rekap MoU'!$M$12:$M$17</c:f>
              <c:strCache>
                <c:ptCount val="6"/>
                <c:pt idx="0">
                  <c:v>&lt;1 Tahun</c:v>
                </c:pt>
                <c:pt idx="1">
                  <c:v>1 Tahun</c:v>
                </c:pt>
                <c:pt idx="2">
                  <c:v>2 Tahun</c:v>
                </c:pt>
                <c:pt idx="3">
                  <c:v>3 Tahun</c:v>
                </c:pt>
                <c:pt idx="4">
                  <c:v>5 Tahun</c:v>
                </c:pt>
                <c:pt idx="5">
                  <c:v>Total</c:v>
                </c:pt>
              </c:strCache>
            </c:strRef>
          </c:cat>
          <c:val>
            <c:numRef>
              <c:f>'Rekap MoU'!$N$12:$N$17</c:f>
              <c:numCache>
                <c:formatCode>General</c:formatCode>
                <c:ptCount val="6"/>
                <c:pt idx="0">
                  <c:v>2</c:v>
                </c:pt>
                <c:pt idx="1">
                  <c:v>12</c:v>
                </c:pt>
                <c:pt idx="2">
                  <c:v>11</c:v>
                </c:pt>
                <c:pt idx="3">
                  <c:v>6</c:v>
                </c:pt>
                <c:pt idx="4">
                  <c:v>11</c:v>
                </c:pt>
                <c:pt idx="5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39-4FF5-99D7-D698691549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5526976"/>
        <c:axId val="655530720"/>
      </c:barChart>
      <c:catAx>
        <c:axId val="655526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5530720"/>
        <c:crosses val="autoZero"/>
        <c:auto val="1"/>
        <c:lblAlgn val="ctr"/>
        <c:lblOffset val="100"/>
        <c:noMultiLvlLbl val="0"/>
      </c:catAx>
      <c:valAx>
        <c:axId val="655530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55269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'Rekap MoU'!$T$10</c:f>
              <c:strCache>
                <c:ptCount val="1"/>
                <c:pt idx="0">
                  <c:v>MoU Berdasarkan Provinsi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'Rekap MoU'!$S$11:$S$17</c:f>
              <c:strCache>
                <c:ptCount val="7"/>
                <c:pt idx="0">
                  <c:v>BALI</c:v>
                </c:pt>
                <c:pt idx="1">
                  <c:v>DI Yogyakarta</c:v>
                </c:pt>
                <c:pt idx="2">
                  <c:v>Jawa Timur</c:v>
                </c:pt>
                <c:pt idx="3">
                  <c:v>Kalimantan Tengah</c:v>
                </c:pt>
                <c:pt idx="4">
                  <c:v>Kalimantan Utara</c:v>
                </c:pt>
                <c:pt idx="5">
                  <c:v>NTT</c:v>
                </c:pt>
                <c:pt idx="6">
                  <c:v>NTB</c:v>
                </c:pt>
              </c:strCache>
            </c:strRef>
          </c:cat>
          <c:val>
            <c:numRef>
              <c:f>'Rekap MoU'!$T$11:$T$17</c:f>
              <c:numCache>
                <c:formatCode>General</c:formatCode>
                <c:ptCount val="7"/>
                <c:pt idx="0">
                  <c:v>7</c:v>
                </c:pt>
                <c:pt idx="1">
                  <c:v>1</c:v>
                </c:pt>
                <c:pt idx="2">
                  <c:v>24</c:v>
                </c:pt>
                <c:pt idx="3">
                  <c:v>1</c:v>
                </c:pt>
                <c:pt idx="4">
                  <c:v>3</c:v>
                </c:pt>
                <c:pt idx="5">
                  <c:v>1</c:v>
                </c:pt>
                <c:pt idx="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42-48AB-9176-04747FBBC2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8726976"/>
        <c:axId val="658728224"/>
      </c:barChart>
      <c:catAx>
        <c:axId val="658726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8728224"/>
        <c:crosses val="autoZero"/>
        <c:auto val="1"/>
        <c:lblAlgn val="ctr"/>
        <c:lblOffset val="100"/>
        <c:noMultiLvlLbl val="0"/>
      </c:catAx>
      <c:valAx>
        <c:axId val="658728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87269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1"/>
          <c:order val="1"/>
          <c:tx>
            <c:strRef>
              <c:f>Cakupan!$C$94</c:f>
              <c:strCache>
                <c:ptCount val="1"/>
                <c:pt idx="0">
                  <c:v>Rumah Sakit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Cakupan!$D$93:$I$93</c:f>
              <c:strCache>
                <c:ptCount val="6"/>
                <c:pt idx="0">
                  <c:v>Jumlah Cakupan Fasyankes </c:v>
                </c:pt>
                <c:pt idx="1">
                  <c:v>Jumlah Realisasi Pelayanan</c:v>
                </c:pt>
                <c:pt idx="2">
                  <c:v>% Realisasi Pelayanan</c:v>
                </c:pt>
                <c:pt idx="3">
                  <c:v>Jml Realisasi Pelayanan di Luar Wilker BPFKS</c:v>
                </c:pt>
                <c:pt idx="4">
                  <c:v>Jml Realisasi Pelayanan</c:v>
                </c:pt>
                <c:pt idx="5">
                  <c:v>% Realisasi Pelayanan</c:v>
                </c:pt>
              </c:strCache>
            </c:strRef>
          </c:cat>
          <c:val>
            <c:numRef>
              <c:f>Cakupan!$D$94:$I$94</c:f>
              <c:numCache>
                <c:formatCode>General</c:formatCode>
                <c:ptCount val="6"/>
                <c:pt idx="0">
                  <c:v>714</c:v>
                </c:pt>
                <c:pt idx="1">
                  <c:v>187</c:v>
                </c:pt>
                <c:pt idx="2" formatCode="0%">
                  <c:v>0.26190476190476192</c:v>
                </c:pt>
                <c:pt idx="3">
                  <c:v>8</c:v>
                </c:pt>
                <c:pt idx="4">
                  <c:v>195</c:v>
                </c:pt>
                <c:pt idx="5" formatCode="0%">
                  <c:v>0.27310924369747897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D8-4F6F-962F-346BBD8A9684}"/>
            </c:ext>
          </c:extLst>
        </c:ser>
        <c:ser>
          <c:idx val="2"/>
          <c:order val="2"/>
          <c:tx>
            <c:strRef>
              <c:f>Cakupan!$C$95</c:f>
              <c:strCache>
                <c:ptCount val="1"/>
                <c:pt idx="0">
                  <c:v>Puskesmas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Cakupan!$D$93:$I$93</c:f>
              <c:strCache>
                <c:ptCount val="6"/>
                <c:pt idx="0">
                  <c:v>Jumlah Cakupan Fasyankes </c:v>
                </c:pt>
                <c:pt idx="1">
                  <c:v>Jumlah Realisasi Pelayanan</c:v>
                </c:pt>
                <c:pt idx="2">
                  <c:v>% Realisasi Pelayanan</c:v>
                </c:pt>
                <c:pt idx="3">
                  <c:v>Jml Realisasi Pelayanan di Luar Wilker BPFKS</c:v>
                </c:pt>
                <c:pt idx="4">
                  <c:v>Jml Realisasi Pelayanan</c:v>
                </c:pt>
                <c:pt idx="5">
                  <c:v>% Realisasi Pelayanan</c:v>
                </c:pt>
              </c:strCache>
            </c:strRef>
          </c:cat>
          <c:val>
            <c:numRef>
              <c:f>Cakupan!$D$95:$I$95</c:f>
              <c:numCache>
                <c:formatCode>General</c:formatCode>
                <c:ptCount val="6"/>
                <c:pt idx="0" formatCode="_(* #,##0_);_(* \(#,##0\);_(* &quot;-&quot;_);_(@_)">
                  <c:v>2360</c:v>
                </c:pt>
                <c:pt idx="1">
                  <c:v>265</c:v>
                </c:pt>
                <c:pt idx="2" formatCode="0%">
                  <c:v>0.11228813559322035</c:v>
                </c:pt>
                <c:pt idx="3">
                  <c:v>0</c:v>
                </c:pt>
                <c:pt idx="4">
                  <c:v>265</c:v>
                </c:pt>
                <c:pt idx="5" formatCode="0%">
                  <c:v>0.11228813559322035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D8-4F6F-962F-346BBD8A9684}"/>
            </c:ext>
          </c:extLst>
        </c:ser>
        <c:ser>
          <c:idx val="3"/>
          <c:order val="3"/>
          <c:tx>
            <c:strRef>
              <c:f>Cakupan!$C$96</c:f>
              <c:strCache>
                <c:ptCount val="1"/>
                <c:pt idx="0">
                  <c:v>Klinik dll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Cakupan!$D$93:$I$93</c:f>
              <c:strCache>
                <c:ptCount val="6"/>
                <c:pt idx="0">
                  <c:v>Jumlah Cakupan Fasyankes </c:v>
                </c:pt>
                <c:pt idx="1">
                  <c:v>Jumlah Realisasi Pelayanan</c:v>
                </c:pt>
                <c:pt idx="2">
                  <c:v>% Realisasi Pelayanan</c:v>
                </c:pt>
                <c:pt idx="3">
                  <c:v>Jml Realisasi Pelayanan di Luar Wilker BPFKS</c:v>
                </c:pt>
                <c:pt idx="4">
                  <c:v>Jml Realisasi Pelayanan</c:v>
                </c:pt>
                <c:pt idx="5">
                  <c:v>% Realisasi Pelayanan</c:v>
                </c:pt>
              </c:strCache>
            </c:strRef>
          </c:cat>
          <c:val>
            <c:numRef>
              <c:f>Cakupan!$D$96:$I$96</c:f>
              <c:numCache>
                <c:formatCode>General</c:formatCode>
                <c:ptCount val="6"/>
                <c:pt idx="0" formatCode="_(* #,##0_);_(* \(#,##0\);_(* &quot;-&quot;_);_(@_)">
                  <c:v>2157</c:v>
                </c:pt>
                <c:pt idx="1">
                  <c:v>357</c:v>
                </c:pt>
                <c:pt idx="2" formatCode="0%">
                  <c:v>0.16550764951321278</c:v>
                </c:pt>
                <c:pt idx="3">
                  <c:v>13</c:v>
                </c:pt>
                <c:pt idx="4">
                  <c:v>370</c:v>
                </c:pt>
                <c:pt idx="5" formatCode="0%">
                  <c:v>0.17153453871117291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D8-4F6F-962F-346BBD8A9684}"/>
            </c:ext>
          </c:extLst>
        </c:ser>
        <c:ser>
          <c:idx val="4"/>
          <c:order val="4"/>
          <c:tx>
            <c:strRef>
              <c:f>Cakupan!$C$97</c:f>
              <c:strCache>
                <c:ptCount val="1"/>
                <c:pt idx="0">
                  <c:v>JML FASYANKES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Cakupan!$D$93:$I$93</c:f>
              <c:strCache>
                <c:ptCount val="6"/>
                <c:pt idx="0">
                  <c:v>Jumlah Cakupan Fasyankes </c:v>
                </c:pt>
                <c:pt idx="1">
                  <c:v>Jumlah Realisasi Pelayanan</c:v>
                </c:pt>
                <c:pt idx="2">
                  <c:v>% Realisasi Pelayanan</c:v>
                </c:pt>
                <c:pt idx="3">
                  <c:v>Jml Realisasi Pelayanan di Luar Wilker BPFKS</c:v>
                </c:pt>
                <c:pt idx="4">
                  <c:v>Jml Realisasi Pelayanan</c:v>
                </c:pt>
                <c:pt idx="5">
                  <c:v>% Realisasi Pelayanan</c:v>
                </c:pt>
              </c:strCache>
            </c:strRef>
          </c:cat>
          <c:val>
            <c:numRef>
              <c:f>Cakupan!$D$97:$I$97</c:f>
              <c:numCache>
                <c:formatCode>General</c:formatCode>
                <c:ptCount val="6"/>
                <c:pt idx="0">
                  <c:v>5231</c:v>
                </c:pt>
                <c:pt idx="1">
                  <c:v>809</c:v>
                </c:pt>
                <c:pt idx="2" formatCode="0%">
                  <c:v>0.1546549416937488</c:v>
                </c:pt>
                <c:pt idx="3">
                  <c:v>21</c:v>
                </c:pt>
                <c:pt idx="4">
                  <c:v>830</c:v>
                </c:pt>
                <c:pt idx="5" formatCode="0%">
                  <c:v>0.15866947046453833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7D8-4F6F-962F-346BBD8A96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85212928"/>
        <c:axId val="1985213344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Cakupan!$C$93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  <a:sp3d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Cakupan!$D$93:$I$93</c15:sqref>
                        </c15:formulaRef>
                      </c:ext>
                    </c:extLst>
                    <c:strCache>
                      <c:ptCount val="6"/>
                      <c:pt idx="0">
                        <c:v>Jumlah Cakupan Fasyankes </c:v>
                      </c:pt>
                      <c:pt idx="1">
                        <c:v>Jumlah Realisasi Pelayanan</c:v>
                      </c:pt>
                      <c:pt idx="2">
                        <c:v>% Realisasi Pelayanan</c:v>
                      </c:pt>
                      <c:pt idx="3">
                        <c:v>Jml Realisasi Pelayanan di Luar Wilker BPFKS</c:v>
                      </c:pt>
                      <c:pt idx="4">
                        <c:v>Jml Realisasi Pelayanan</c:v>
                      </c:pt>
                      <c:pt idx="5">
                        <c:v>% Realisasi Pelayanan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Cakupan!$D$93:$I$93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C7D8-4F6F-962F-346BBD8A9684}"/>
                  </c:ext>
                </c:extLst>
              </c15:ser>
            </c15:filteredBarSeries>
          </c:ext>
        </c:extLst>
      </c:bar3DChart>
      <c:catAx>
        <c:axId val="198521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5213344"/>
        <c:crosses val="autoZero"/>
        <c:auto val="1"/>
        <c:lblAlgn val="ctr"/>
        <c:lblOffset val="100"/>
        <c:noMultiLvlLbl val="0"/>
      </c:catAx>
      <c:valAx>
        <c:axId val="1985213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52129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Layanan!$C$25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Layanan!$B$26:$B$29</c:f>
              <c:strCache>
                <c:ptCount val="4"/>
                <c:pt idx="0">
                  <c:v>Alat Datang (Alkes Radiasi dan Non Radiasi)</c:v>
                </c:pt>
                <c:pt idx="1">
                  <c:v>Dinas Luar (Alkes)</c:v>
                </c:pt>
                <c:pt idx="2">
                  <c:v>SARPRAS</c:v>
                </c:pt>
                <c:pt idx="3">
                  <c:v>Jumlah</c:v>
                </c:pt>
              </c:strCache>
            </c:strRef>
          </c:cat>
          <c:val>
            <c:numRef>
              <c:f>Layanan!$C$26:$C$29</c:f>
              <c:numCache>
                <c:formatCode>_(* #,##0_);_(* \(#,##0\);_(* "-"_);_(@_)</c:formatCode>
                <c:ptCount val="4"/>
                <c:pt idx="0">
                  <c:v>3517</c:v>
                </c:pt>
                <c:pt idx="1">
                  <c:v>41196</c:v>
                </c:pt>
                <c:pt idx="2">
                  <c:v>66</c:v>
                </c:pt>
                <c:pt idx="3">
                  <c:v>44779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AC-4CD9-857B-2BDCEDD31F8B}"/>
            </c:ext>
          </c:extLst>
        </c:ser>
        <c:ser>
          <c:idx val="1"/>
          <c:order val="1"/>
          <c:tx>
            <c:strRef>
              <c:f>Layanan!$D$25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Layanan!$B$26:$B$29</c:f>
              <c:strCache>
                <c:ptCount val="4"/>
                <c:pt idx="0">
                  <c:v>Alat Datang (Alkes Radiasi dan Non Radiasi)</c:v>
                </c:pt>
                <c:pt idx="1">
                  <c:v>Dinas Luar (Alkes)</c:v>
                </c:pt>
                <c:pt idx="2">
                  <c:v>SARPRAS</c:v>
                </c:pt>
                <c:pt idx="3">
                  <c:v>Jumlah</c:v>
                </c:pt>
              </c:strCache>
            </c:strRef>
          </c:cat>
          <c:val>
            <c:numRef>
              <c:f>Layanan!$D$26:$D$29</c:f>
              <c:numCache>
                <c:formatCode>_(* #,##0_);_(* \(#,##0\);_(* "-"_);_(@_)</c:formatCode>
                <c:ptCount val="4"/>
                <c:pt idx="0">
                  <c:v>2361</c:v>
                </c:pt>
                <c:pt idx="1">
                  <c:v>22562</c:v>
                </c:pt>
                <c:pt idx="2">
                  <c:v>117</c:v>
                </c:pt>
                <c:pt idx="3">
                  <c:v>25040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AC-4CD9-857B-2BDCEDD31F8B}"/>
            </c:ext>
          </c:extLst>
        </c:ser>
        <c:ser>
          <c:idx val="2"/>
          <c:order val="2"/>
          <c:tx>
            <c:strRef>
              <c:f>Layanan!$E$25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Layanan!$B$26:$B$29</c:f>
              <c:strCache>
                <c:ptCount val="4"/>
                <c:pt idx="0">
                  <c:v>Alat Datang (Alkes Radiasi dan Non Radiasi)</c:v>
                </c:pt>
                <c:pt idx="1">
                  <c:v>Dinas Luar (Alkes)</c:v>
                </c:pt>
                <c:pt idx="2">
                  <c:v>SARPRAS</c:v>
                </c:pt>
                <c:pt idx="3">
                  <c:v>Jumlah</c:v>
                </c:pt>
              </c:strCache>
            </c:strRef>
          </c:cat>
          <c:val>
            <c:numRef>
              <c:f>Layanan!$E$26:$E$29</c:f>
              <c:numCache>
                <c:formatCode>_(* #,##0_);_(* \(#,##0\);_(* "-"_);_(@_)</c:formatCode>
                <c:ptCount val="4"/>
                <c:pt idx="0">
                  <c:v>2779</c:v>
                </c:pt>
                <c:pt idx="1">
                  <c:v>37563</c:v>
                </c:pt>
                <c:pt idx="2">
                  <c:v>174</c:v>
                </c:pt>
                <c:pt idx="3">
                  <c:v>40516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AC-4CD9-857B-2BDCEDD31F8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88186352"/>
        <c:axId val="1988195504"/>
        <c:axId val="0"/>
      </c:bar3DChart>
      <c:catAx>
        <c:axId val="1988186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8195504"/>
        <c:crosses val="autoZero"/>
        <c:auto val="1"/>
        <c:lblAlgn val="ctr"/>
        <c:lblOffset val="100"/>
        <c:noMultiLvlLbl val="0"/>
      </c:catAx>
      <c:valAx>
        <c:axId val="19881955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8186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solidFill>
            <a:srgbClr val="FF6699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Layanan!$C$32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Layanan!$B$33:$B$37</c:f>
              <c:strCache>
                <c:ptCount val="5"/>
                <c:pt idx="0">
                  <c:v> Laik Pakai</c:v>
                </c:pt>
                <c:pt idx="1">
                  <c:v> Tidak Laik Pakai</c:v>
                </c:pt>
                <c:pt idx="2">
                  <c:v>Jumlah</c:v>
                </c:pt>
                <c:pt idx="3">
                  <c:v> % Laik Pakai</c:v>
                </c:pt>
                <c:pt idx="4">
                  <c:v> % Tidak Laik Pakai</c:v>
                </c:pt>
              </c:strCache>
            </c:strRef>
          </c:cat>
          <c:val>
            <c:numRef>
              <c:f>Layanan!$C$33:$C$37</c:f>
              <c:numCache>
                <c:formatCode>_(* #,##0_);_(* \(#,##0\);_(* "-"_);_(@_)</c:formatCode>
                <c:ptCount val="5"/>
                <c:pt idx="0">
                  <c:v>44355</c:v>
                </c:pt>
                <c:pt idx="1">
                  <c:v>424</c:v>
                </c:pt>
                <c:pt idx="2">
                  <c:v>44779</c:v>
                </c:pt>
                <c:pt idx="3" formatCode="0.00%">
                  <c:v>0.99053127582125555</c:v>
                </c:pt>
                <c:pt idx="4" formatCode="0.00%">
                  <c:v>9.4687241787445014E-3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C4-4127-BFAA-D0481812320B}"/>
            </c:ext>
          </c:extLst>
        </c:ser>
        <c:ser>
          <c:idx val="1"/>
          <c:order val="1"/>
          <c:tx>
            <c:strRef>
              <c:f>Layanan!$D$32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Layanan!$B$33:$B$37</c:f>
              <c:strCache>
                <c:ptCount val="5"/>
                <c:pt idx="0">
                  <c:v> Laik Pakai</c:v>
                </c:pt>
                <c:pt idx="1">
                  <c:v> Tidak Laik Pakai</c:v>
                </c:pt>
                <c:pt idx="2">
                  <c:v>Jumlah</c:v>
                </c:pt>
                <c:pt idx="3">
                  <c:v> % Laik Pakai</c:v>
                </c:pt>
                <c:pt idx="4">
                  <c:v> % Tidak Laik Pakai</c:v>
                </c:pt>
              </c:strCache>
            </c:strRef>
          </c:cat>
          <c:val>
            <c:numRef>
              <c:f>Layanan!$D$33:$D$37</c:f>
              <c:numCache>
                <c:formatCode>_(* #,##0_);_(* \(#,##0\);_(* "-"_);_(@_)</c:formatCode>
                <c:ptCount val="5"/>
                <c:pt idx="0">
                  <c:v>24933</c:v>
                </c:pt>
                <c:pt idx="1">
                  <c:v>107</c:v>
                </c:pt>
                <c:pt idx="2">
                  <c:v>25040</c:v>
                </c:pt>
                <c:pt idx="3" formatCode="0.00%">
                  <c:v>0.99572683706070286</c:v>
                </c:pt>
                <c:pt idx="4" formatCode="0.00%">
                  <c:v>4.2731629392971249E-3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C4-4127-BFAA-D0481812320B}"/>
            </c:ext>
          </c:extLst>
        </c:ser>
        <c:ser>
          <c:idx val="2"/>
          <c:order val="2"/>
          <c:tx>
            <c:strRef>
              <c:f>Layanan!$E$32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Layanan!$B$33:$B$37</c:f>
              <c:strCache>
                <c:ptCount val="5"/>
                <c:pt idx="0">
                  <c:v> Laik Pakai</c:v>
                </c:pt>
                <c:pt idx="1">
                  <c:v> Tidak Laik Pakai</c:v>
                </c:pt>
                <c:pt idx="2">
                  <c:v>Jumlah</c:v>
                </c:pt>
                <c:pt idx="3">
                  <c:v> % Laik Pakai</c:v>
                </c:pt>
                <c:pt idx="4">
                  <c:v> % Tidak Laik Pakai</c:v>
                </c:pt>
              </c:strCache>
            </c:strRef>
          </c:cat>
          <c:val>
            <c:numRef>
              <c:f>Layanan!$E$33:$E$37</c:f>
              <c:numCache>
                <c:formatCode>_(* #,##0_);_(* \(#,##0\);_(* "-"_);_(@_)</c:formatCode>
                <c:ptCount val="5"/>
                <c:pt idx="0">
                  <c:v>40288</c:v>
                </c:pt>
                <c:pt idx="1">
                  <c:v>228</c:v>
                </c:pt>
                <c:pt idx="2">
                  <c:v>40516</c:v>
                </c:pt>
                <c:pt idx="3" formatCode="0.00%">
                  <c:v>0.99437259354329155</c:v>
                </c:pt>
                <c:pt idx="4" formatCode="0.00%">
                  <c:v>5.6274064567084607E-3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C4-4127-BFAA-D048181232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70421328"/>
        <c:axId val="1670419664"/>
        <c:axId val="0"/>
      </c:bar3DChart>
      <c:catAx>
        <c:axId val="1670421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0419664"/>
        <c:crosses val="autoZero"/>
        <c:auto val="1"/>
        <c:lblAlgn val="ctr"/>
        <c:lblOffset val="100"/>
        <c:noMultiLvlLbl val="0"/>
      </c:catAx>
      <c:valAx>
        <c:axId val="1670419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04213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Laik</c:v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Layanan!$B$5:$B$20</c:f>
              <c:strCache>
                <c:ptCount val="16"/>
                <c:pt idx="0">
                  <c:v>Pengujian/ Kalibrasi Alat Datang (Non Radiasi)</c:v>
                </c:pt>
                <c:pt idx="1">
                  <c:v>Pengujian/ Kalibrasi Dinas Luar</c:v>
                </c:pt>
                <c:pt idx="2">
                  <c:v>PK Pesawat Sinar-X</c:v>
                </c:pt>
                <c:pt idx="3">
                  <c:v>Uji Kesesuaian Pesawat Sinar-X</c:v>
                </c:pt>
                <c:pt idx="4">
                  <c:v>Pengukuran Paparan Radiasi</c:v>
                </c:pt>
                <c:pt idx="5">
                  <c:v>Dosimeter Saku (Radiasi)</c:v>
                </c:pt>
                <c:pt idx="6">
                  <c:v>Surveymeter (Radiasi)</c:v>
                </c:pt>
                <c:pt idx="7">
                  <c:v>Thermoluminescent Dosimeter (Radiasi)</c:v>
                </c:pt>
                <c:pt idx="8">
                  <c:v>Film Badge (Radiasi)</c:v>
                </c:pt>
                <c:pt idx="9">
                  <c:v>Instalasi Listrik Medis</c:v>
                </c:pt>
                <c:pt idx="10">
                  <c:v>Instalasi Diesel / Genset</c:v>
                </c:pt>
                <c:pt idx="11">
                  <c:v>Instalasi Sentral Gas Medis</c:v>
                </c:pt>
                <c:pt idx="12">
                  <c:v>Instalasi Tata Udara</c:v>
                </c:pt>
                <c:pt idx="13">
                  <c:v>Bio Safety Cabinet</c:v>
                </c:pt>
                <c:pt idx="14">
                  <c:v>Laminar Air Flow</c:v>
                </c:pt>
                <c:pt idx="15">
                  <c:v>Jumlah</c:v>
                </c:pt>
              </c:strCache>
            </c:strRef>
          </c:cat>
          <c:val>
            <c:numRef>
              <c:f>Layanan!$C$5:$C$20</c:f>
              <c:numCache>
                <c:formatCode>_(* #,##0_);_(* \(#,##0\);_(* "-"_);_(@_)</c:formatCode>
                <c:ptCount val="16"/>
                <c:pt idx="0">
                  <c:v>2302</c:v>
                </c:pt>
                <c:pt idx="1">
                  <c:v>36801</c:v>
                </c:pt>
                <c:pt idx="2">
                  <c:v>366</c:v>
                </c:pt>
                <c:pt idx="3">
                  <c:v>219</c:v>
                </c:pt>
                <c:pt idx="4">
                  <c:v>37</c:v>
                </c:pt>
                <c:pt idx="5">
                  <c:v>263</c:v>
                </c:pt>
                <c:pt idx="6">
                  <c:v>69</c:v>
                </c:pt>
                <c:pt idx="7">
                  <c:v>46</c:v>
                </c:pt>
                <c:pt idx="8">
                  <c:v>28</c:v>
                </c:pt>
                <c:pt idx="9">
                  <c:v>18</c:v>
                </c:pt>
                <c:pt idx="10">
                  <c:v>0</c:v>
                </c:pt>
                <c:pt idx="11">
                  <c:v>34</c:v>
                </c:pt>
                <c:pt idx="12">
                  <c:v>30</c:v>
                </c:pt>
                <c:pt idx="13">
                  <c:v>51</c:v>
                </c:pt>
                <c:pt idx="14">
                  <c:v>24</c:v>
                </c:pt>
                <c:pt idx="15">
                  <c:v>40288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85-4A07-BCE9-9C1834D2AE4E}"/>
            </c:ext>
          </c:extLst>
        </c:ser>
        <c:ser>
          <c:idx val="1"/>
          <c:order val="1"/>
          <c:tx>
            <c:v>Tidak Laik</c:v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Layanan!$B$5:$B$20</c:f>
              <c:strCache>
                <c:ptCount val="16"/>
                <c:pt idx="0">
                  <c:v>Pengujian/ Kalibrasi Alat Datang (Non Radiasi)</c:v>
                </c:pt>
                <c:pt idx="1">
                  <c:v>Pengujian/ Kalibrasi Dinas Luar</c:v>
                </c:pt>
                <c:pt idx="2">
                  <c:v>PK Pesawat Sinar-X</c:v>
                </c:pt>
                <c:pt idx="3">
                  <c:v>Uji Kesesuaian Pesawat Sinar-X</c:v>
                </c:pt>
                <c:pt idx="4">
                  <c:v>Pengukuran Paparan Radiasi</c:v>
                </c:pt>
                <c:pt idx="5">
                  <c:v>Dosimeter Saku (Radiasi)</c:v>
                </c:pt>
                <c:pt idx="6">
                  <c:v>Surveymeter (Radiasi)</c:v>
                </c:pt>
                <c:pt idx="7">
                  <c:v>Thermoluminescent Dosimeter (Radiasi)</c:v>
                </c:pt>
                <c:pt idx="8">
                  <c:v>Film Badge (Radiasi)</c:v>
                </c:pt>
                <c:pt idx="9">
                  <c:v>Instalasi Listrik Medis</c:v>
                </c:pt>
                <c:pt idx="10">
                  <c:v>Instalasi Diesel / Genset</c:v>
                </c:pt>
                <c:pt idx="11">
                  <c:v>Instalasi Sentral Gas Medis</c:v>
                </c:pt>
                <c:pt idx="12">
                  <c:v>Instalasi Tata Udara</c:v>
                </c:pt>
                <c:pt idx="13">
                  <c:v>Bio Safety Cabinet</c:v>
                </c:pt>
                <c:pt idx="14">
                  <c:v>Laminar Air Flow</c:v>
                </c:pt>
                <c:pt idx="15">
                  <c:v>Jumlah</c:v>
                </c:pt>
              </c:strCache>
            </c:strRef>
          </c:cat>
          <c:val>
            <c:numRef>
              <c:f>Layanan!$D$5:$D$20</c:f>
              <c:numCache>
                <c:formatCode>_(* #,##0_);_(* \(#,##0\);_(* "-"_);_(@_)</c:formatCode>
                <c:ptCount val="16"/>
                <c:pt idx="0">
                  <c:v>71</c:v>
                </c:pt>
                <c:pt idx="1">
                  <c:v>84</c:v>
                </c:pt>
                <c:pt idx="2">
                  <c:v>26</c:v>
                </c:pt>
                <c:pt idx="3">
                  <c:v>28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12</c:v>
                </c:pt>
                <c:pt idx="13">
                  <c:v>5</c:v>
                </c:pt>
                <c:pt idx="14">
                  <c:v>0</c:v>
                </c:pt>
                <c:pt idx="15">
                  <c:v>228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85-4A07-BCE9-9C1834D2AE4E}"/>
            </c:ext>
          </c:extLst>
        </c:ser>
        <c:ser>
          <c:idx val="2"/>
          <c:order val="2"/>
          <c:tx>
            <c:v>Jumlah</c:v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Layanan!$B$5:$B$20</c:f>
              <c:strCache>
                <c:ptCount val="16"/>
                <c:pt idx="0">
                  <c:v>Pengujian/ Kalibrasi Alat Datang (Non Radiasi)</c:v>
                </c:pt>
                <c:pt idx="1">
                  <c:v>Pengujian/ Kalibrasi Dinas Luar</c:v>
                </c:pt>
                <c:pt idx="2">
                  <c:v>PK Pesawat Sinar-X</c:v>
                </c:pt>
                <c:pt idx="3">
                  <c:v>Uji Kesesuaian Pesawat Sinar-X</c:v>
                </c:pt>
                <c:pt idx="4">
                  <c:v>Pengukuran Paparan Radiasi</c:v>
                </c:pt>
                <c:pt idx="5">
                  <c:v>Dosimeter Saku (Radiasi)</c:v>
                </c:pt>
                <c:pt idx="6">
                  <c:v>Surveymeter (Radiasi)</c:v>
                </c:pt>
                <c:pt idx="7">
                  <c:v>Thermoluminescent Dosimeter (Radiasi)</c:v>
                </c:pt>
                <c:pt idx="8">
                  <c:v>Film Badge (Radiasi)</c:v>
                </c:pt>
                <c:pt idx="9">
                  <c:v>Instalasi Listrik Medis</c:v>
                </c:pt>
                <c:pt idx="10">
                  <c:v>Instalasi Diesel / Genset</c:v>
                </c:pt>
                <c:pt idx="11">
                  <c:v>Instalasi Sentral Gas Medis</c:v>
                </c:pt>
                <c:pt idx="12">
                  <c:v>Instalasi Tata Udara</c:v>
                </c:pt>
                <c:pt idx="13">
                  <c:v>Bio Safety Cabinet</c:v>
                </c:pt>
                <c:pt idx="14">
                  <c:v>Laminar Air Flow</c:v>
                </c:pt>
                <c:pt idx="15">
                  <c:v>Jumlah</c:v>
                </c:pt>
              </c:strCache>
            </c:strRef>
          </c:cat>
          <c:val>
            <c:numRef>
              <c:f>Layanan!$E$5:$E$20</c:f>
              <c:numCache>
                <c:formatCode>_(* #,##0_);_(* \(#,##0\);_(* "-"_);_(@_)</c:formatCode>
                <c:ptCount val="16"/>
                <c:pt idx="0">
                  <c:v>2373</c:v>
                </c:pt>
                <c:pt idx="1">
                  <c:v>36885</c:v>
                </c:pt>
                <c:pt idx="2">
                  <c:v>392</c:v>
                </c:pt>
                <c:pt idx="3">
                  <c:v>247</c:v>
                </c:pt>
                <c:pt idx="4">
                  <c:v>39</c:v>
                </c:pt>
                <c:pt idx="5">
                  <c:v>263</c:v>
                </c:pt>
                <c:pt idx="6">
                  <c:v>69</c:v>
                </c:pt>
                <c:pt idx="7">
                  <c:v>46</c:v>
                </c:pt>
                <c:pt idx="8">
                  <c:v>28</c:v>
                </c:pt>
                <c:pt idx="9">
                  <c:v>18</c:v>
                </c:pt>
                <c:pt idx="10">
                  <c:v>0</c:v>
                </c:pt>
                <c:pt idx="11">
                  <c:v>34</c:v>
                </c:pt>
                <c:pt idx="12">
                  <c:v>42</c:v>
                </c:pt>
                <c:pt idx="13">
                  <c:v>56</c:v>
                </c:pt>
                <c:pt idx="14">
                  <c:v>24</c:v>
                </c:pt>
                <c:pt idx="15">
                  <c:v>40516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785-4A07-BCE9-9C1834D2AE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7276160"/>
        <c:axId val="87279904"/>
        <c:axId val="0"/>
      </c:bar3DChart>
      <c:catAx>
        <c:axId val="87276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279904"/>
        <c:crosses val="autoZero"/>
        <c:auto val="1"/>
        <c:lblAlgn val="ctr"/>
        <c:lblOffset val="100"/>
        <c:noMultiLvlLbl val="0"/>
      </c:catAx>
      <c:valAx>
        <c:axId val="87279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276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Layanan!$G$7:$K$7</c:f>
              <c:strCache>
                <c:ptCount val="5"/>
                <c:pt idx="0">
                  <c:v>Kalibrasi Alat Kesehatan (KAK)</c:v>
                </c:pt>
                <c:pt idx="1">
                  <c:v>Kalibrasi Alat Ukur Radiasi (KAUR)</c:v>
                </c:pt>
                <c:pt idx="2">
                  <c:v>Proteksi Radiasi dan Uji Kesesuaian (PRUK)</c:v>
                </c:pt>
                <c:pt idx="3">
                  <c:v>Pengujain Sarana Prasarana Kesehatan (PSPK)</c:v>
                </c:pt>
                <c:pt idx="4">
                  <c:v>Pemantauan Dosis Perorangan (PDP) - Jml Pembacaan TLD</c:v>
                </c:pt>
              </c:strCache>
            </c:strRef>
          </c:cat>
          <c:val>
            <c:numRef>
              <c:f>Layanan!$G$8:$K$8</c:f>
              <c:numCache>
                <c:formatCode>_(* #,##0_);_(* \(#,##0\);_(* "-"_);_(@_)</c:formatCode>
                <c:ptCount val="5"/>
                <c:pt idx="0">
                  <c:v>39258</c:v>
                </c:pt>
                <c:pt idx="1">
                  <c:v>406</c:v>
                </c:pt>
                <c:pt idx="2">
                  <c:v>678</c:v>
                </c:pt>
                <c:pt idx="3">
                  <c:v>174</c:v>
                </c:pt>
                <c:pt idx="4" formatCode="_-* #,##0_-;\-* #,##0_-;_-* &quot;-&quot;??_-;_-@_-">
                  <c:v>14453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ED-4206-A208-6E7E286E0EB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087845216"/>
        <c:axId val="1760671312"/>
        <c:axId val="0"/>
      </c:bar3DChart>
      <c:catAx>
        <c:axId val="20878452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0671312"/>
        <c:crosses val="autoZero"/>
        <c:auto val="1"/>
        <c:lblAlgn val="ctr"/>
        <c:lblOffset val="100"/>
        <c:noMultiLvlLbl val="0"/>
      </c:catAx>
      <c:valAx>
        <c:axId val="17606713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7845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Layanan!$B$62:$B$71</c:f>
              <c:strCache>
                <c:ptCount val="10"/>
                <c:pt idx="0">
                  <c:v>Syringe Pump</c:v>
                </c:pt>
                <c:pt idx="1">
                  <c:v>Flow Meter</c:v>
                </c:pt>
                <c:pt idx="2">
                  <c:v>Bedside Monitor</c:v>
                </c:pt>
                <c:pt idx="3">
                  <c:v>Blood Pressure Monitor</c:v>
                </c:pt>
                <c:pt idx="4">
                  <c:v>Sphygmomanometer Aneroid</c:v>
                </c:pt>
                <c:pt idx="5">
                  <c:v>Infusion Pump</c:v>
                </c:pt>
                <c:pt idx="6">
                  <c:v>Suction Pump</c:v>
                </c:pt>
                <c:pt idx="7">
                  <c:v>Nebulizer</c:v>
                </c:pt>
                <c:pt idx="8">
                  <c:v>Electrocardiograph</c:v>
                </c:pt>
                <c:pt idx="9">
                  <c:v>Pulse Oximeter</c:v>
                </c:pt>
              </c:strCache>
            </c:strRef>
          </c:cat>
          <c:val>
            <c:numRef>
              <c:f>Layanan!$C$62:$C$71</c:f>
              <c:numCache>
                <c:formatCode>_(* #,##0_);_(* \(#,##0\);_(* "-"_);_(@_)</c:formatCode>
                <c:ptCount val="10"/>
                <c:pt idx="0">
                  <c:v>3963</c:v>
                </c:pt>
                <c:pt idx="1">
                  <c:v>3763</c:v>
                </c:pt>
                <c:pt idx="2">
                  <c:v>3697</c:v>
                </c:pt>
                <c:pt idx="3">
                  <c:v>2488</c:v>
                </c:pt>
                <c:pt idx="4">
                  <c:v>2348</c:v>
                </c:pt>
                <c:pt idx="5">
                  <c:v>2230</c:v>
                </c:pt>
                <c:pt idx="6">
                  <c:v>1705</c:v>
                </c:pt>
                <c:pt idx="7">
                  <c:v>1355</c:v>
                </c:pt>
                <c:pt idx="8">
                  <c:v>1200</c:v>
                </c:pt>
                <c:pt idx="9">
                  <c:v>1176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87-42D6-B41E-CFB3F935B2B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46112864"/>
        <c:axId val="1846107040"/>
        <c:axId val="0"/>
      </c:bar3DChart>
      <c:catAx>
        <c:axId val="1846112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6107040"/>
        <c:crosses val="autoZero"/>
        <c:auto val="1"/>
        <c:lblAlgn val="ctr"/>
        <c:lblOffset val="100"/>
        <c:noMultiLvlLbl val="0"/>
      </c:catAx>
      <c:valAx>
        <c:axId val="18461070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6112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50730423402957"/>
          <c:y val="0.15430054675059937"/>
          <c:w val="0.8911921303954653"/>
          <c:h val="0.5423965109640021"/>
        </c:manualLayout>
      </c:layout>
      <c:bar3DChart>
        <c:barDir val="col"/>
        <c:grouping val="clustered"/>
        <c:varyColors val="0"/>
        <c:ser>
          <c:idx val="0"/>
          <c:order val="0"/>
          <c:tx>
            <c:v>2019</c:v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Cakupan!$C$177:$F$177</c:f>
              <c:strCache>
                <c:ptCount val="4"/>
                <c:pt idx="0">
                  <c:v>JUMLAH FASYANKES</c:v>
                </c:pt>
                <c:pt idx="1">
                  <c:v>JUMLAH PEKERJA RADIASI</c:v>
                </c:pt>
                <c:pt idx="2">
                  <c:v>JUMLAH PEMBACAAN</c:v>
                </c:pt>
                <c:pt idx="3">
                  <c:v>JUMLAH PNBP (RP)</c:v>
                </c:pt>
              </c:strCache>
            </c:strRef>
          </c:cat>
          <c:val>
            <c:numRef>
              <c:f>Cakupan!$C$178:$F$178</c:f>
              <c:numCache>
                <c:formatCode>_-* #,##0_-;\-* #,##0_-;_-* "-"??_-;_-@_-</c:formatCode>
                <c:ptCount val="4"/>
                <c:pt idx="0" formatCode="General">
                  <c:v>622</c:v>
                </c:pt>
                <c:pt idx="1">
                  <c:v>3187</c:v>
                </c:pt>
                <c:pt idx="2">
                  <c:v>10701</c:v>
                </c:pt>
                <c:pt idx="3">
                  <c:v>1070100000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2-4146-9A58-13DEB816724B}"/>
            </c:ext>
          </c:extLst>
        </c:ser>
        <c:ser>
          <c:idx val="1"/>
          <c:order val="1"/>
          <c:tx>
            <c:v>2020</c:v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Cakupan!$C$177:$F$177</c:f>
              <c:strCache>
                <c:ptCount val="4"/>
                <c:pt idx="0">
                  <c:v>JUMLAH FASYANKES</c:v>
                </c:pt>
                <c:pt idx="1">
                  <c:v>JUMLAH PEKERJA RADIASI</c:v>
                </c:pt>
                <c:pt idx="2">
                  <c:v>JUMLAH PEMBACAAN</c:v>
                </c:pt>
                <c:pt idx="3">
                  <c:v>JUMLAH PNBP (RP)</c:v>
                </c:pt>
              </c:strCache>
            </c:strRef>
          </c:cat>
          <c:val>
            <c:numRef>
              <c:f>Cakupan!$C$179:$F$179</c:f>
              <c:numCache>
                <c:formatCode>_-* #,##0_-;\-* #,##0_-;_-* "-"??_-;_-@_-</c:formatCode>
                <c:ptCount val="4"/>
                <c:pt idx="0" formatCode="General">
                  <c:v>554</c:v>
                </c:pt>
                <c:pt idx="1">
                  <c:v>3820</c:v>
                </c:pt>
                <c:pt idx="2">
                  <c:v>14639</c:v>
                </c:pt>
                <c:pt idx="3">
                  <c:v>2195850000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62-4146-9A58-13DEB816724B}"/>
            </c:ext>
          </c:extLst>
        </c:ser>
        <c:ser>
          <c:idx val="2"/>
          <c:order val="2"/>
          <c:tx>
            <c:v>2021</c:v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Cakupan!$C$177:$F$177</c:f>
              <c:strCache>
                <c:ptCount val="4"/>
                <c:pt idx="0">
                  <c:v>JUMLAH FASYANKES</c:v>
                </c:pt>
                <c:pt idx="1">
                  <c:v>JUMLAH PEKERJA RADIASI</c:v>
                </c:pt>
                <c:pt idx="2">
                  <c:v>JUMLAH PEMBACAAN</c:v>
                </c:pt>
                <c:pt idx="3">
                  <c:v>JUMLAH PNBP (RP)</c:v>
                </c:pt>
              </c:strCache>
            </c:strRef>
          </c:cat>
          <c:val>
            <c:numRef>
              <c:f>Cakupan!$C$180:$F$180</c:f>
              <c:numCache>
                <c:formatCode>_-* #,##0_-;\-* #,##0_-;_-* "-"??_-;_-@_-</c:formatCode>
                <c:ptCount val="4"/>
                <c:pt idx="0" formatCode="General">
                  <c:v>523</c:v>
                </c:pt>
                <c:pt idx="1">
                  <c:v>3838</c:v>
                </c:pt>
                <c:pt idx="2">
                  <c:v>14453</c:v>
                </c:pt>
                <c:pt idx="3">
                  <c:v>2167950000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62-4146-9A58-13DEB81672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88185520"/>
        <c:axId val="1988202576"/>
        <c:axId val="0"/>
      </c:bar3DChart>
      <c:catAx>
        <c:axId val="1988185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8202576"/>
        <c:crossesAt val="0"/>
        <c:auto val="1"/>
        <c:lblAlgn val="ctr"/>
        <c:lblOffset val="100"/>
        <c:noMultiLvlLbl val="0"/>
      </c:catAx>
      <c:valAx>
        <c:axId val="1988202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Rp&quot;* #,##0_);_(&quot;Rp&quot;* \(#,##0\);_(&quot;Rp&quot;* &quot;-&quot;_);_(@_)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81855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Cakupan!$D$185</c:f>
              <c:strCache>
                <c:ptCount val="1"/>
                <c:pt idx="0">
                  <c:v>TARGET RS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Cakupan!$C$186:$C$194</c:f>
              <c:strCache>
                <c:ptCount val="9"/>
                <c:pt idx="0">
                  <c:v>Jawa Timur</c:v>
                </c:pt>
                <c:pt idx="1">
                  <c:v>Bali</c:v>
                </c:pt>
                <c:pt idx="2">
                  <c:v>Nusa Tenggara Barat</c:v>
                </c:pt>
                <c:pt idx="3">
                  <c:v>Nusa Tenggara Timur</c:v>
                </c:pt>
                <c:pt idx="4">
                  <c:v>Kalimantan Selatan</c:v>
                </c:pt>
                <c:pt idx="5">
                  <c:v>Kalimantan Tengah</c:v>
                </c:pt>
                <c:pt idx="6">
                  <c:v>Kalimantan Timur</c:v>
                </c:pt>
                <c:pt idx="7">
                  <c:v>Kalimantan Utara</c:v>
                </c:pt>
                <c:pt idx="8">
                  <c:v>Jumlah</c:v>
                </c:pt>
              </c:strCache>
            </c:strRef>
          </c:cat>
          <c:val>
            <c:numRef>
              <c:f>Cakupan!$D$186:$D$194</c:f>
              <c:numCache>
                <c:formatCode>General</c:formatCode>
                <c:ptCount val="9"/>
                <c:pt idx="0">
                  <c:v>7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  <c:pt idx="4">
                  <c:v>5</c:v>
                </c:pt>
                <c:pt idx="5">
                  <c:v>4</c:v>
                </c:pt>
                <c:pt idx="6">
                  <c:v>3</c:v>
                </c:pt>
                <c:pt idx="7">
                  <c:v>1</c:v>
                </c:pt>
                <c:pt idx="8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29-4CDC-ADAA-28C0E551B5CF}"/>
            </c:ext>
          </c:extLst>
        </c:ser>
        <c:ser>
          <c:idx val="1"/>
          <c:order val="1"/>
          <c:tx>
            <c:strRef>
              <c:f>Cakupan!$E$185</c:f>
              <c:strCache>
                <c:ptCount val="1"/>
                <c:pt idx="0">
                  <c:v>REALISASI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Cakupan!$C$186:$C$194</c:f>
              <c:strCache>
                <c:ptCount val="9"/>
                <c:pt idx="0">
                  <c:v>Jawa Timur</c:v>
                </c:pt>
                <c:pt idx="1">
                  <c:v>Bali</c:v>
                </c:pt>
                <c:pt idx="2">
                  <c:v>Nusa Tenggara Barat</c:v>
                </c:pt>
                <c:pt idx="3">
                  <c:v>Nusa Tenggara Timur</c:v>
                </c:pt>
                <c:pt idx="4">
                  <c:v>Kalimantan Selatan</c:v>
                </c:pt>
                <c:pt idx="5">
                  <c:v>Kalimantan Tengah</c:v>
                </c:pt>
                <c:pt idx="6">
                  <c:v>Kalimantan Timur</c:v>
                </c:pt>
                <c:pt idx="7">
                  <c:v>Kalimantan Utara</c:v>
                </c:pt>
                <c:pt idx="8">
                  <c:v>Jumlah</c:v>
                </c:pt>
              </c:strCache>
            </c:strRef>
          </c:cat>
          <c:val>
            <c:numRef>
              <c:f>Cakupan!$E$186:$E$194</c:f>
              <c:numCache>
                <c:formatCode>General</c:formatCode>
                <c:ptCount val="9"/>
                <c:pt idx="0">
                  <c:v>6</c:v>
                </c:pt>
                <c:pt idx="1">
                  <c:v>3</c:v>
                </c:pt>
                <c:pt idx="2">
                  <c:v>1</c:v>
                </c:pt>
                <c:pt idx="3">
                  <c:v>5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1</c:v>
                </c:pt>
                <c:pt idx="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29-4CDC-ADAA-28C0E551B5CF}"/>
            </c:ext>
          </c:extLst>
        </c:ser>
        <c:ser>
          <c:idx val="2"/>
          <c:order val="2"/>
          <c:tx>
            <c:strRef>
              <c:f>Cakupan!$F$185</c:f>
              <c:strCache>
                <c:ptCount val="1"/>
                <c:pt idx="0">
                  <c:v>% REALISASI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Cakupan!$C$186:$C$194</c:f>
              <c:strCache>
                <c:ptCount val="9"/>
                <c:pt idx="0">
                  <c:v>Jawa Timur</c:v>
                </c:pt>
                <c:pt idx="1">
                  <c:v>Bali</c:v>
                </c:pt>
                <c:pt idx="2">
                  <c:v>Nusa Tenggara Barat</c:v>
                </c:pt>
                <c:pt idx="3">
                  <c:v>Nusa Tenggara Timur</c:v>
                </c:pt>
                <c:pt idx="4">
                  <c:v>Kalimantan Selatan</c:v>
                </c:pt>
                <c:pt idx="5">
                  <c:v>Kalimantan Tengah</c:v>
                </c:pt>
                <c:pt idx="6">
                  <c:v>Kalimantan Timur</c:v>
                </c:pt>
                <c:pt idx="7">
                  <c:v>Kalimantan Utara</c:v>
                </c:pt>
                <c:pt idx="8">
                  <c:v>Jumlah</c:v>
                </c:pt>
              </c:strCache>
            </c:strRef>
          </c:cat>
          <c:val>
            <c:numRef>
              <c:f>Cakupan!$F$186:$F$194</c:f>
              <c:numCache>
                <c:formatCode>0%</c:formatCode>
                <c:ptCount val="9"/>
                <c:pt idx="0">
                  <c:v>0.8571428571428571</c:v>
                </c:pt>
                <c:pt idx="1">
                  <c:v>1</c:v>
                </c:pt>
                <c:pt idx="2">
                  <c:v>0.5</c:v>
                </c:pt>
                <c:pt idx="3">
                  <c:v>1</c:v>
                </c:pt>
                <c:pt idx="4">
                  <c:v>0.2</c:v>
                </c:pt>
                <c:pt idx="5">
                  <c:v>0.5</c:v>
                </c:pt>
                <c:pt idx="6">
                  <c:v>1</c:v>
                </c:pt>
                <c:pt idx="7">
                  <c:v>1</c:v>
                </c:pt>
                <c:pt idx="8">
                  <c:v>0.73333333333333328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29-4CDC-ADAA-28C0E551B5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56213072"/>
        <c:axId val="1756213488"/>
        <c:axId val="0"/>
      </c:bar3DChart>
      <c:catAx>
        <c:axId val="175621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6213488"/>
        <c:crosses val="autoZero"/>
        <c:auto val="1"/>
        <c:lblAlgn val="ctr"/>
        <c:lblOffset val="100"/>
        <c:noMultiLvlLbl val="0"/>
      </c:catAx>
      <c:valAx>
        <c:axId val="1756213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62130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>
            <a:extLst>
              <a:ext uri="{FF2B5EF4-FFF2-40B4-BE49-F238E27FC236}">
                <a16:creationId xmlns:a16="http://schemas.microsoft.com/office/drawing/2014/main" id="{36CF3A3F-E260-4B09-52AB-0AA2FC1C092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7" name="Rectangle 3">
            <a:extLst>
              <a:ext uri="{FF2B5EF4-FFF2-40B4-BE49-F238E27FC236}">
                <a16:creationId xmlns:a16="http://schemas.microsoft.com/office/drawing/2014/main" id="{C67E7644-AFFA-33BB-D0F0-C89E3EFDA3F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8" name="Rectangle 4">
            <a:extLst>
              <a:ext uri="{FF2B5EF4-FFF2-40B4-BE49-F238E27FC236}">
                <a16:creationId xmlns:a16="http://schemas.microsoft.com/office/drawing/2014/main" id="{AFC866B2-0765-73FE-8A5F-868366E3E42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9" name="Rectangle 5">
            <a:extLst>
              <a:ext uri="{FF2B5EF4-FFF2-40B4-BE49-F238E27FC236}">
                <a16:creationId xmlns:a16="http://schemas.microsoft.com/office/drawing/2014/main" id="{2E147D02-813D-FD4B-C50E-C2662997B15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1338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861D46DC-26C6-4CA7-BFF2-5128EA85B21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FE38FB-0145-D458-7930-3A50CA1826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6BA003-C883-42AF-0E1F-3407FFBC220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97304270-FF8E-4763-AC82-3B416405D9D5}" type="datetimeFigureOut">
              <a:rPr lang="en-US"/>
              <a:pPr>
                <a:defRPr/>
              </a:pPr>
              <a:t>5/13/2022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C7872E6-8FDF-8340-F4A9-043F6A104E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1" tIns="45501" rIns="91001" bIns="4550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42A339F-6199-88AC-E2D3-91012122CC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001" tIns="45501" rIns="91001" bIns="45501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2A506B-C2AA-DC12-FABA-43223BEC42A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5300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5CE36-C4DA-D15B-A4AC-3789D15C0E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31338"/>
            <a:ext cx="2946400" cy="495300"/>
          </a:xfrm>
          <a:prstGeom prst="rect">
            <a:avLst/>
          </a:prstGeom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C89BDAF4-7AF6-42F6-89B1-CCE0CDD802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44CC21-EF44-E50B-26E7-8DC4B7CEB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6F682-BA07-51E1-F431-D4698B859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12F2F6-1346-0B88-A5DB-4A37CB517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FB2267-DE54-4B53-A7CB-0CB2F6AD05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1386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BE62D-3D32-F3B4-EAEB-28CC8E7F1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F97F5-EFC3-BB90-DB59-BA37E25FD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2033D-6046-EB89-B7E1-0B23A1D4F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8B5705-4E17-4C86-A24E-C44E5EF7D3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143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266B1-9B3A-08AD-E6AA-07CB73209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89984F-842E-829B-A531-9B4442565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DD7FB-B331-0465-45A6-841149CA8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474480-5166-43C2-A39F-B80C39B329A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34480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66738" y="1752600"/>
            <a:ext cx="8001000" cy="42672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61C55-813D-9DF6-AFB6-3E50E4C64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C084F3-D1EB-7ACB-0D09-9FE86117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2B246-1547-2FEA-F5A9-B8DE44463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833D43-A53C-4C76-8D8E-09D1C82853B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02896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566738" y="1752600"/>
            <a:ext cx="8001000" cy="42672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D8ED61-930E-FC02-1F8E-BA3F34C45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4F900C-326A-783C-EC6E-8E012B7E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71795-CF69-8117-49C8-768090333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03166-3161-403D-A3C7-C6291AF80E8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3384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2605E-5A11-392D-5883-3CB52B936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E1D727-6633-9CE2-C704-49C14E7A6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67996-8C0F-1B0F-21D9-65B07CE16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7F7FD8-9587-4086-9918-B1C10FECAD5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7333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03A1E-2D69-2AE0-93D5-043D2DBB2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1CCF0-16A2-77EA-8783-683D9F3DE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B74EBA-9774-89B9-6BE6-2DAEEDB63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55367C-FCA3-4CE4-8CF0-104A648049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76441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D54F37A-DFA4-A18E-D1E3-CC46200FF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9262C72-677F-1290-6B92-99F049539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C9966E7-6D28-2205-6F4F-5A9CFF956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E1928B-3F26-482F-BEC0-68CFC6D1EE5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9366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85D0E3F-FAF9-D77F-9591-7467B1BEC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27D0724-50F1-1863-8369-EBC7AE6F4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BB635CD-3711-96D6-4806-C01F5C1CD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7FD5AF-2ED7-490E-92B2-E99A128907A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457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AAA608F-6D03-BD63-E442-57B75403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B37E6A4-CDEC-C1D8-29C0-C4FD84F05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613FA99-6116-3647-5494-203728502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4215B5-82CB-4C00-ABE3-BE567B51E16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6060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2A0E81D-1B52-0F47-C573-2EA09650C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47B9258-64B4-93C8-D1A3-8A1685746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C88D9FF-8FBC-805B-B6DE-5E9452E29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38DE6-7564-4951-9D9D-2EDE5197A1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89150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8F2FB5-9EA3-F5ED-61DB-17D52D5CC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660550A-5F7B-FC32-D8C0-DD8B6DB85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9DBC1A-60F3-D322-6D63-6B14FD4BE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5BA842-776F-4B8F-BD72-35E68B595C2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91829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6F3D586-4181-0A4D-5583-2A361070E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5212211-7FD6-DA7B-0F83-C31F5B958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B3A023B-861A-1F96-A52F-17945944E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712B1-A30F-44FA-BA3F-73949F60FC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49240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685CA10-0C0E-1EF2-4B2D-E899BF97770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id-ID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9A48162-5CEA-82F0-9ECD-36B6005597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id-ID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66E1F-6E8F-C1DE-50F9-D5AE1B903C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CB3B5-7C54-442E-050D-CF738F282E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30794-9301-DB33-C1D0-968F4AE256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F85E937C-949D-4234-92CF-EBB1A70B772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61" r:id="rId1"/>
    <p:sldLayoutId id="2147486562" r:id="rId2"/>
    <p:sldLayoutId id="2147486563" r:id="rId3"/>
    <p:sldLayoutId id="2147486564" r:id="rId4"/>
    <p:sldLayoutId id="2147486565" r:id="rId5"/>
    <p:sldLayoutId id="2147486566" r:id="rId6"/>
    <p:sldLayoutId id="2147486567" r:id="rId7"/>
    <p:sldLayoutId id="2147486568" r:id="rId8"/>
    <p:sldLayoutId id="2147486569" r:id="rId9"/>
    <p:sldLayoutId id="2147486570" r:id="rId10"/>
    <p:sldLayoutId id="2147486571" r:id="rId11"/>
    <p:sldLayoutId id="2147486572" r:id="rId12"/>
    <p:sldLayoutId id="21474865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58834-3F2D-5931-34A9-30F0FA110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260350"/>
            <a:ext cx="8001000" cy="936625"/>
          </a:xfrm>
        </p:spPr>
        <p:txBody>
          <a:bodyPr/>
          <a:lstStyle/>
          <a:p>
            <a:pPr defTabSz="457200" eaLnBrk="1" hangingPunct="1">
              <a:defRPr/>
            </a:pPr>
            <a:r>
              <a:rPr lang="fi-FI" altLang="en-US" sz="1800" dirty="0">
                <a:solidFill>
                  <a:prstClr val="black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CAKUPAN </a:t>
            </a:r>
            <a:r>
              <a:rPr lang="fi-FI" altLang="en-US" sz="1800" dirty="0">
                <a:solidFill>
                  <a:srgbClr val="FF0000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FASYANKES</a:t>
            </a:r>
            <a:r>
              <a:rPr lang="fi-FI" altLang="en-US" sz="1800" dirty="0">
                <a:solidFill>
                  <a:prstClr val="black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 YANG DILAYANI DI WILKER </a:t>
            </a:r>
            <a:r>
              <a:rPr lang="en-GB" altLang="en-US" sz="1800" dirty="0">
                <a:solidFill>
                  <a:prstClr val="black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BPFK SURABAYA DIBANDINGKAN DENGAN DATA YANKES </a:t>
            </a:r>
            <a:r>
              <a:rPr lang="en-ID" altLang="en-US" sz="1800" dirty="0">
                <a:solidFill>
                  <a:prstClr val="black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TAHUN </a:t>
            </a:r>
            <a:r>
              <a:rPr lang="en-US" altLang="en-US" sz="1800" dirty="0">
                <a:solidFill>
                  <a:prstClr val="black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2021</a:t>
            </a:r>
            <a:br>
              <a:rPr lang="en-US" altLang="en-US" sz="1800" dirty="0">
                <a:solidFill>
                  <a:prstClr val="black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</a:br>
            <a:r>
              <a:rPr lang="en-US" altLang="en-US" sz="1800" dirty="0">
                <a:solidFill>
                  <a:prstClr val="black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(BERDASARKAN STATUS KEPEMILIKAN)</a:t>
            </a:r>
            <a:endParaRPr lang="en-ID" sz="1800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15E0847-1BDD-7751-82E5-EC8658112386}"/>
              </a:ext>
            </a:extLst>
          </p:cNvPr>
          <p:cNvGraphicFramePr>
            <a:graphicFrameLocks/>
          </p:cNvGraphicFramePr>
          <p:nvPr/>
        </p:nvGraphicFramePr>
        <p:xfrm>
          <a:off x="755576" y="1484784"/>
          <a:ext cx="7560839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F0663B59-366F-76ED-B6F7-587DDE592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281112"/>
          </a:xfrm>
        </p:spPr>
        <p:txBody>
          <a:bodyPr/>
          <a:lstStyle/>
          <a:p>
            <a:r>
              <a:rPr lang="en-US" altLang="en-US" sz="2200" b="1">
                <a:solidFill>
                  <a:srgbClr val="000000"/>
                </a:solidFill>
                <a:cs typeface="Calibri Light" panose="020F0302020204030204" pitchFamily="34" charset="0"/>
              </a:rPr>
              <a:t>JUMLAH </a:t>
            </a:r>
            <a:r>
              <a:rPr lang="en-US" altLang="en-US" sz="2200">
                <a:solidFill>
                  <a:srgbClr val="FF0000"/>
                </a:solidFill>
              </a:rPr>
              <a:t>SARANA PRASARANA ALAT KESEHATAN</a:t>
            </a:r>
            <a:br>
              <a:rPr lang="en-US" altLang="en-US" sz="2200" b="1">
                <a:solidFill>
                  <a:srgbClr val="000000"/>
                </a:solidFill>
                <a:cs typeface="Calibri Light" panose="020F0302020204030204" pitchFamily="34" charset="0"/>
              </a:rPr>
            </a:br>
            <a:r>
              <a:rPr lang="en-US" altLang="en-US" sz="2200" b="1">
                <a:solidFill>
                  <a:srgbClr val="000000"/>
                </a:solidFill>
                <a:cs typeface="Calibri Light" panose="020F0302020204030204" pitchFamily="34" charset="0"/>
              </a:rPr>
              <a:t>YANG TELAH DILAKUKAN PENGUJIAN KALIBRASI</a:t>
            </a:r>
            <a:br>
              <a:rPr lang="en-US" altLang="en-US" sz="2200" b="1">
                <a:solidFill>
                  <a:srgbClr val="000000"/>
                </a:solidFill>
                <a:cs typeface="Calibri Light" panose="020F0302020204030204" pitchFamily="34" charset="0"/>
              </a:rPr>
            </a:br>
            <a:r>
              <a:rPr lang="id-ID" altLang="en-US" sz="2200" b="1">
                <a:solidFill>
                  <a:srgbClr val="000000"/>
                </a:solidFill>
                <a:cs typeface="Calibri Light" panose="020F0302020204030204" pitchFamily="34" charset="0"/>
              </a:rPr>
              <a:t>BPFK SURABAYA</a:t>
            </a:r>
            <a:r>
              <a:rPr lang="en-US" altLang="en-US" sz="2200" b="1">
                <a:solidFill>
                  <a:srgbClr val="000000"/>
                </a:solidFill>
                <a:cs typeface="Calibri Light" panose="020F0302020204030204" pitchFamily="34" charset="0"/>
              </a:rPr>
              <a:t> TAHUN 2021</a:t>
            </a:r>
            <a:br>
              <a:rPr lang="en-US" altLang="en-US" sz="2200" b="1">
                <a:solidFill>
                  <a:srgbClr val="000000"/>
                </a:solidFill>
                <a:cs typeface="Calibri Light" panose="020F0302020204030204" pitchFamily="34" charset="0"/>
              </a:rPr>
            </a:br>
            <a:r>
              <a:rPr lang="en-US" altLang="en-US" sz="2200" b="1">
                <a:solidFill>
                  <a:srgbClr val="000000"/>
                </a:solidFill>
                <a:cs typeface="Calibri Light" panose="020F0302020204030204" pitchFamily="34" charset="0"/>
              </a:rPr>
              <a:t>(BERDASARKAN INSTALASI</a:t>
            </a:r>
            <a:r>
              <a:rPr lang="en-ID" altLang="en-US" sz="2200" b="1">
                <a:solidFill>
                  <a:srgbClr val="000000"/>
                </a:solidFill>
                <a:cs typeface="Calibri Light" panose="020F0302020204030204" pitchFamily="34" charset="0"/>
              </a:rPr>
              <a:t>)</a:t>
            </a:r>
            <a:endParaRPr lang="en-ID" altLang="en-US" sz="220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D6E2EB2-99B1-4D61-443D-D564B4B285CF}"/>
              </a:ext>
            </a:extLst>
          </p:cNvPr>
          <p:cNvGraphicFramePr>
            <a:graphicFrameLocks/>
          </p:cNvGraphicFramePr>
          <p:nvPr/>
        </p:nvGraphicFramePr>
        <p:xfrm>
          <a:off x="899592" y="1538287"/>
          <a:ext cx="7234758" cy="477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ED8EB674-EDA1-C35A-2F04-B7B2760E3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88" y="260350"/>
            <a:ext cx="7416800" cy="649288"/>
          </a:xfrm>
        </p:spPr>
        <p:txBody>
          <a:bodyPr/>
          <a:lstStyle/>
          <a:p>
            <a:pPr eaLnBrk="1" hangingPunct="1"/>
            <a:br>
              <a:rPr lang="en-US" altLang="en-US" sz="2000"/>
            </a:br>
            <a:r>
              <a:rPr lang="en-US" altLang="en-US" sz="2000"/>
              <a:t>PELAYANAN </a:t>
            </a:r>
            <a:r>
              <a:rPr lang="en-US" altLang="en-US" sz="2000">
                <a:solidFill>
                  <a:srgbClr val="FF0000"/>
                </a:solidFill>
              </a:rPr>
              <a:t>10 BESAR </a:t>
            </a:r>
            <a:r>
              <a:rPr lang="en-US" altLang="en-US" sz="2000"/>
              <a:t>PENGUJIAN/KALIBRASI </a:t>
            </a:r>
            <a:br>
              <a:rPr lang="en-US" altLang="en-US" sz="2000"/>
            </a:br>
            <a:r>
              <a:rPr lang="en-US" altLang="en-US" sz="2000">
                <a:solidFill>
                  <a:srgbClr val="FF0000"/>
                </a:solidFill>
              </a:rPr>
              <a:t>SARANA PRASARANA ALAT KESEHATAN</a:t>
            </a:r>
            <a:r>
              <a:rPr lang="en-US" altLang="en-US" sz="2000"/>
              <a:t> TAHUN 2021</a:t>
            </a:r>
            <a:br>
              <a:rPr lang="en-US" altLang="en-US" sz="2000"/>
            </a:br>
            <a:endParaRPr lang="en-US" altLang="en-US" sz="200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6C30144-7243-4701-5DF4-F1760A1E6392}"/>
              </a:ext>
            </a:extLst>
          </p:cNvPr>
          <p:cNvGraphicFramePr>
            <a:graphicFrameLocks/>
          </p:cNvGraphicFramePr>
          <p:nvPr/>
        </p:nvGraphicFramePr>
        <p:xfrm>
          <a:off x="1115616" y="1052736"/>
          <a:ext cx="6912767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B42E66B8-BD75-FDBA-4751-9298C4083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013" y="431800"/>
            <a:ext cx="66579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latin typeface="Calibri Light" panose="020F0302020204030204" pitchFamily="34" charset="0"/>
                <a:cs typeface="Calibri Light" panose="020F0302020204030204" pitchFamily="34" charset="0"/>
              </a:rPr>
              <a:t>CAKUPAN LAYANAN </a:t>
            </a:r>
            <a:r>
              <a:rPr lang="en-US" altLang="en-US" sz="2800" b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TLD</a:t>
            </a:r>
            <a:r>
              <a:rPr lang="en-US" altLang="en-US" sz="2800" b="1">
                <a:latin typeface="Calibri Light" panose="020F0302020204030204" pitchFamily="34" charset="0"/>
                <a:cs typeface="Calibri Light" panose="020F0302020204030204" pitchFamily="34" charset="0"/>
              </a:rPr>
              <a:t> BPFK SURABAYA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643CC70-FACD-43F2-FF89-C336EC593C2E}"/>
              </a:ext>
            </a:extLst>
          </p:cNvPr>
          <p:cNvGraphicFramePr>
            <a:graphicFrameLocks/>
          </p:cNvGraphicFramePr>
          <p:nvPr/>
        </p:nvGraphicFramePr>
        <p:xfrm>
          <a:off x="773766" y="1124744"/>
          <a:ext cx="7596467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BD2F1BED-0178-9D8E-A806-833E34FD2D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201613"/>
            <a:ext cx="7200900" cy="9239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2800" b="1" dirty="0"/>
              <a:t>PERSENTASE PELAYANAN DI </a:t>
            </a:r>
            <a:r>
              <a:rPr lang="en-US" altLang="en-US" sz="2800" b="1" dirty="0">
                <a:solidFill>
                  <a:srgbClr val="FF0000"/>
                </a:solidFill>
              </a:rPr>
              <a:t>RS RUJUKAN</a:t>
            </a:r>
            <a:br>
              <a:rPr lang="en-US" altLang="en-US" sz="2800" b="1" dirty="0"/>
            </a:br>
            <a:r>
              <a:rPr lang="en-US" altLang="en-US" sz="2800" b="1" dirty="0"/>
              <a:t>WILKER BPFK SURABAYA (30 RS)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F570AFE-6E10-67E8-2472-8B3D41AF3AEA}"/>
              </a:ext>
            </a:extLst>
          </p:cNvPr>
          <p:cNvGraphicFramePr>
            <a:graphicFrameLocks/>
          </p:cNvGraphicFramePr>
          <p:nvPr/>
        </p:nvGraphicFramePr>
        <p:xfrm>
          <a:off x="900113" y="1484784"/>
          <a:ext cx="7272287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itle 1">
            <a:extLst>
              <a:ext uri="{FF2B5EF4-FFF2-40B4-BE49-F238E27FC236}">
                <a16:creationId xmlns:a16="http://schemas.microsoft.com/office/drawing/2014/main" id="{84408331-54AB-3346-B8C0-D7006E9C6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282575"/>
            <a:ext cx="7032625" cy="503238"/>
          </a:xfrm>
        </p:spPr>
        <p:txBody>
          <a:bodyPr/>
          <a:lstStyle/>
          <a:p>
            <a:pPr eaLnBrk="1" hangingPunct="1"/>
            <a:r>
              <a:rPr lang="en-US" altLang="en-US" sz="2800">
                <a:solidFill>
                  <a:srgbClr val="FF0000"/>
                </a:solidFill>
              </a:rPr>
              <a:t>MoU</a:t>
            </a:r>
            <a:r>
              <a:rPr lang="en-US" altLang="en-US" sz="2800"/>
              <a:t> BPFK SURABAYA DENGAN FASYANKES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9E8573F-9EEF-9F9D-CE02-A34043D0BE09}"/>
              </a:ext>
            </a:extLst>
          </p:cNvPr>
          <p:cNvSpPr txBox="1">
            <a:spLocks/>
          </p:cNvSpPr>
          <p:nvPr/>
        </p:nvSpPr>
        <p:spPr bwMode="auto">
          <a:xfrm>
            <a:off x="1055688" y="282575"/>
            <a:ext cx="7032625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hangingPunct="1"/>
            <a:r>
              <a:rPr lang="en-US" altLang="en-US" sz="2800">
                <a:solidFill>
                  <a:srgbClr val="FF0000"/>
                </a:solidFill>
              </a:rPr>
              <a:t>MoU</a:t>
            </a:r>
            <a:r>
              <a:rPr lang="en-US" altLang="en-US" sz="2800"/>
              <a:t> BPFK SURABAYA DENGAN FASYANKES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90E4562-C911-E306-E5AC-91724D7D23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6423177"/>
              </p:ext>
            </p:extLst>
          </p:nvPr>
        </p:nvGraphicFramePr>
        <p:xfrm>
          <a:off x="1081946" y="3796779"/>
          <a:ext cx="680242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7E9200D-13A7-CD69-70D2-EA9E9443F8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9153901"/>
              </p:ext>
            </p:extLst>
          </p:nvPr>
        </p:nvGraphicFramePr>
        <p:xfrm>
          <a:off x="1081946" y="1196752"/>
          <a:ext cx="6730414" cy="2375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19807D50-4202-BD6D-0C08-BFCB479BD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138237"/>
          </a:xfrm>
        </p:spPr>
        <p:txBody>
          <a:bodyPr/>
          <a:lstStyle/>
          <a:p>
            <a:r>
              <a:rPr lang="en-US" altLang="en-US" sz="20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JUMLAH </a:t>
            </a:r>
            <a:r>
              <a:rPr lang="en-US" altLang="en-US" sz="200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FASYANKES</a:t>
            </a:r>
            <a:br>
              <a:rPr lang="en-US" altLang="en-US" sz="20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altLang="en-US" sz="20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YANG DILAYANI PENGUJIAN KALIBRASI TAHUN 2021</a:t>
            </a:r>
            <a:br>
              <a:rPr lang="en-US" altLang="en-US" sz="20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altLang="en-US" sz="20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(BERDASARKAN JENIS FASYANKES)</a:t>
            </a:r>
            <a:endParaRPr lang="en-ID" altLang="en-US" sz="2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9D3071B-474B-4F3B-57ED-8FDA2F74662A}"/>
              </a:ext>
            </a:extLst>
          </p:cNvPr>
          <p:cNvGraphicFramePr>
            <a:graphicFrameLocks/>
          </p:cNvGraphicFramePr>
          <p:nvPr/>
        </p:nvGraphicFramePr>
        <p:xfrm>
          <a:off x="1259632" y="1212616"/>
          <a:ext cx="6624736" cy="4432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6FABF8B5-92D7-DB89-ABE9-B208444A7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115888"/>
            <a:ext cx="8001000" cy="1036637"/>
          </a:xfrm>
        </p:spPr>
        <p:txBody>
          <a:bodyPr/>
          <a:lstStyle/>
          <a:p>
            <a:r>
              <a:rPr lang="en-US" altLang="en-US" sz="2200">
                <a:solidFill>
                  <a:srgbClr val="000000"/>
                </a:solidFill>
              </a:rPr>
              <a:t>JUMLAH </a:t>
            </a:r>
            <a:r>
              <a:rPr lang="en-US" altLang="en-US" sz="2200">
                <a:solidFill>
                  <a:srgbClr val="FF0000"/>
                </a:solidFill>
              </a:rPr>
              <a:t>FASYANKES</a:t>
            </a:r>
            <a:br>
              <a:rPr lang="en-US" altLang="en-US" sz="2200">
                <a:solidFill>
                  <a:srgbClr val="000000"/>
                </a:solidFill>
              </a:rPr>
            </a:br>
            <a:r>
              <a:rPr lang="en-US" altLang="en-US" sz="2200">
                <a:solidFill>
                  <a:srgbClr val="000000"/>
                </a:solidFill>
              </a:rPr>
              <a:t>YANG SUDAH DILAYANI PENGUJIAN KALIBRASI TAHUN 2021 (BERDASARKAN PROVINSI)</a:t>
            </a:r>
            <a:endParaRPr lang="en-ID" altLang="en-US" sz="22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ECC7E67-E23F-8615-9168-E3A8DEF54DF6}"/>
              </a:ext>
            </a:extLst>
          </p:cNvPr>
          <p:cNvGraphicFramePr>
            <a:graphicFrameLocks noGrp="1"/>
          </p:cNvGraphicFramePr>
          <p:nvPr/>
        </p:nvGraphicFramePr>
        <p:xfrm>
          <a:off x="698500" y="1328738"/>
          <a:ext cx="7747000" cy="420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7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1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4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25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60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45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00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 dirty="0">
                          <a:effectLst/>
                        </a:rPr>
                        <a:t>No.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 dirty="0" err="1">
                          <a:effectLst/>
                        </a:rPr>
                        <a:t>Provinsi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 dirty="0" err="1">
                          <a:effectLst/>
                        </a:rPr>
                        <a:t>Jumlah</a:t>
                      </a:r>
                      <a:r>
                        <a:rPr lang="en-ID" sz="1200" u="none" strike="noStrike" dirty="0">
                          <a:effectLst/>
                        </a:rPr>
                        <a:t> Per </a:t>
                      </a:r>
                      <a:r>
                        <a:rPr lang="en-ID" sz="1200" u="none" strike="noStrike" dirty="0" err="1">
                          <a:effectLst/>
                        </a:rPr>
                        <a:t>Jenis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Fasyankes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>
                          <a:effectLst/>
                        </a:rPr>
                        <a:t>Total Fasyankes Per Provinsi</a:t>
                      </a:r>
                      <a:endParaRPr lang="en-ID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>
                          <a:effectLst/>
                        </a:rPr>
                        <a:t>Rumah Sakit</a:t>
                      </a:r>
                      <a:endParaRPr lang="en-ID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>
                          <a:effectLst/>
                        </a:rPr>
                        <a:t>Puskesmas</a:t>
                      </a:r>
                      <a:endParaRPr lang="en-ID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 dirty="0" err="1">
                          <a:effectLst/>
                        </a:rPr>
                        <a:t>Klinik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Dll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Jawa Timur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155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105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326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586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Bali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9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56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Nusa Tenggara Barat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4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Nusa Tenggara Timur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98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8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111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Kalimantan Selatan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Kalimantan Tengah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4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7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Kalimantan Timur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34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8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Kalimantan Utara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 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 dirty="0" err="1">
                          <a:effectLst/>
                        </a:rPr>
                        <a:t>Jumlah</a:t>
                      </a:r>
                      <a:r>
                        <a:rPr lang="en-ID" sz="1200" u="none" strike="noStrike" dirty="0">
                          <a:effectLst/>
                        </a:rPr>
                        <a:t> di </a:t>
                      </a:r>
                      <a:r>
                        <a:rPr lang="en-ID" sz="1200" u="none" strike="noStrike" dirty="0" err="1">
                          <a:effectLst/>
                        </a:rPr>
                        <a:t>Dalam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Wilker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187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265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357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809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9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Jawa Tengah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3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0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5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8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DI Yogyakarta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4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4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DKI Jakarta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4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4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Sumatera Utara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Sumatera Barat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14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Sulawesi Selatan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Sulawesi Tengah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Papua Barat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 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 dirty="0" err="1">
                          <a:effectLst/>
                        </a:rPr>
                        <a:t>Jumlah</a:t>
                      </a:r>
                      <a:r>
                        <a:rPr lang="en-ID" sz="1200" u="none" strike="noStrike" dirty="0">
                          <a:effectLst/>
                        </a:rPr>
                        <a:t> di </a:t>
                      </a:r>
                      <a:r>
                        <a:rPr lang="en-ID" sz="1200" u="none" strike="noStrike" dirty="0" err="1">
                          <a:effectLst/>
                        </a:rPr>
                        <a:t>Luar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Wilker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8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0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13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21</a:t>
                      </a:r>
                      <a:endParaRPr lang="en-ID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 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Total Per Jenis Fasyankes</a:t>
                      </a:r>
                      <a:endParaRPr lang="en-ID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195</a:t>
                      </a:r>
                      <a:endParaRPr lang="en-ID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265</a:t>
                      </a:r>
                      <a:endParaRPr lang="en-ID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370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830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42">
            <a:extLst>
              <a:ext uri="{FF2B5EF4-FFF2-40B4-BE49-F238E27FC236}">
                <a16:creationId xmlns:a16="http://schemas.microsoft.com/office/drawing/2014/main" id="{ACE62060-CB89-EDB0-7D14-623F596F4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333375"/>
            <a:ext cx="8353425" cy="9223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i-FI" altLang="en-US" sz="1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CAKUPAN PELAYANAN </a:t>
            </a:r>
            <a:r>
              <a:rPr lang="fi-FI" altLang="en-US" sz="1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RUMAH SAKIT</a:t>
            </a:r>
            <a:r>
              <a:rPr lang="fi-FI" altLang="en-US" sz="1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DI WILKER </a:t>
            </a:r>
            <a:r>
              <a:rPr lang="en-GB" altLang="en-US" sz="1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&amp; LUAR WILKER BPFK SURABAYA </a:t>
            </a:r>
            <a:r>
              <a:rPr lang="en-ID" altLang="en-US" sz="1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TAHUN 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2021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(BERDASARKAN PROVINSI)</a:t>
            </a:r>
            <a:endParaRPr lang="en-GB" altLang="en-US" sz="18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025890C-7BC5-FD2D-F778-386B475CD48F}"/>
              </a:ext>
            </a:extLst>
          </p:cNvPr>
          <p:cNvGraphicFramePr>
            <a:graphicFrameLocks noGrp="1"/>
          </p:cNvGraphicFramePr>
          <p:nvPr/>
        </p:nvGraphicFramePr>
        <p:xfrm>
          <a:off x="1358900" y="1328738"/>
          <a:ext cx="6426200" cy="420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7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33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78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78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0075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 dirty="0">
                          <a:effectLst/>
                        </a:rPr>
                        <a:t>No.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 dirty="0" err="1">
                          <a:effectLst/>
                        </a:rPr>
                        <a:t>Provinsi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 dirty="0" err="1">
                          <a:effectLst/>
                        </a:rPr>
                        <a:t>Jumlah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Cakupan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Rumah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Sakit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 dirty="0" err="1">
                          <a:effectLst/>
                        </a:rPr>
                        <a:t>Jumlah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Realisasi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Pelayanan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 dirty="0">
                          <a:effectLst/>
                        </a:rPr>
                        <a:t>% </a:t>
                      </a:r>
                      <a:r>
                        <a:rPr lang="en-ID" sz="1200" u="none" strike="noStrike" dirty="0" err="1">
                          <a:effectLst/>
                        </a:rPr>
                        <a:t>Realisasi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Pelayanan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Jawa Timur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398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155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39%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Bali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73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22%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Nusa Tenggara Barat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54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6%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4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Nusa Tenggara Timur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41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12%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Kalimantan Selatan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52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Kalimantan Tengah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29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7%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7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Kalimantan Timur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56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5%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8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Kalimantan Utara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18%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 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 dirty="0" err="1">
                          <a:effectLst/>
                        </a:rPr>
                        <a:t>Jumlah</a:t>
                      </a:r>
                      <a:r>
                        <a:rPr lang="en-ID" sz="1200" u="none" strike="noStrike" dirty="0">
                          <a:effectLst/>
                        </a:rPr>
                        <a:t> di </a:t>
                      </a:r>
                      <a:r>
                        <a:rPr lang="en-ID" sz="1200" u="none" strike="noStrike" dirty="0" err="1">
                          <a:effectLst/>
                        </a:rPr>
                        <a:t>Dalam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Wilker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714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187</a:t>
                      </a:r>
                      <a:endParaRPr lang="en-ID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26%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9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Jawa Tengah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-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3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-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DI Yogyakarta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4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DKI Jakarta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Sumatera Utara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Sumatera Barat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14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Sulawesi Selatan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Sulawesi Tengah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Papua Barat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 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Jumlah Total</a:t>
                      </a:r>
                      <a:endParaRPr lang="en-ID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195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-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42">
            <a:extLst>
              <a:ext uri="{FF2B5EF4-FFF2-40B4-BE49-F238E27FC236}">
                <a16:creationId xmlns:a16="http://schemas.microsoft.com/office/drawing/2014/main" id="{CAC3A1FF-7843-69C2-DCAD-368E20D67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85738"/>
            <a:ext cx="8785225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000">
                <a:latin typeface="Verdana" panose="020B0604030504040204" pitchFamily="34" charset="0"/>
                <a:cs typeface="Arial" panose="020B0604020202020204" pitchFamily="34" charset="0"/>
              </a:rPr>
              <a:t>CAKUPAN PELAYANAN </a:t>
            </a:r>
            <a:r>
              <a:rPr lang="fi-FI" altLang="en-US" sz="200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PUSKESMAS</a:t>
            </a:r>
            <a:r>
              <a:rPr lang="fi-FI" altLang="en-US" sz="2000">
                <a:latin typeface="Verdana" panose="020B0604030504040204" pitchFamily="34" charset="0"/>
                <a:cs typeface="Arial" panose="020B0604020202020204" pitchFamily="34" charset="0"/>
              </a:rPr>
              <a:t> DI WILKER</a:t>
            </a:r>
            <a:endParaRPr lang="en-GB" altLang="en-US" sz="200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latin typeface="Verdana" panose="020B0604030504040204" pitchFamily="34" charset="0"/>
                <a:cs typeface="Arial" panose="020B0604020202020204" pitchFamily="34" charset="0"/>
              </a:rPr>
              <a:t>DAN LUAR WILKER BPFK SURABAYA </a:t>
            </a:r>
            <a:r>
              <a:rPr lang="en-ID" altLang="en-US" sz="2000">
                <a:latin typeface="Verdana" panose="020B0604030504040204" pitchFamily="34" charset="0"/>
                <a:cs typeface="Arial" panose="020B0604020202020204" pitchFamily="34" charset="0"/>
              </a:rPr>
              <a:t>TAHUN </a:t>
            </a:r>
            <a:r>
              <a:rPr lang="en-US" altLang="en-US" sz="2000">
                <a:latin typeface="Verdana" panose="020B0604030504040204" pitchFamily="34" charset="0"/>
                <a:cs typeface="Arial" panose="020B0604020202020204" pitchFamily="34" charset="0"/>
              </a:rPr>
              <a:t>2021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(BERDASARKAN PROVINSI)</a:t>
            </a:r>
            <a:endParaRPr lang="en-GB" altLang="en-US" sz="200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43B63FE-20CC-5C2A-2E44-D58657B8E4AB}"/>
              </a:ext>
            </a:extLst>
          </p:cNvPr>
          <p:cNvGraphicFramePr>
            <a:graphicFrameLocks noGrp="1"/>
          </p:cNvGraphicFramePr>
          <p:nvPr/>
        </p:nvGraphicFramePr>
        <p:xfrm>
          <a:off x="1358900" y="1700213"/>
          <a:ext cx="6426200" cy="4176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7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33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78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78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44180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 dirty="0">
                          <a:effectLst/>
                        </a:rPr>
                        <a:t>No.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 dirty="0" err="1">
                          <a:effectLst/>
                        </a:rPr>
                        <a:t>Provinsi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 dirty="0" err="1">
                          <a:effectLst/>
                        </a:rPr>
                        <a:t>Jumlah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Cakupan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Puskesmas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 dirty="0" err="1">
                          <a:effectLst/>
                        </a:rPr>
                        <a:t>Jumlah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Realisasi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Pelayanan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 dirty="0">
                          <a:effectLst/>
                        </a:rPr>
                        <a:t>% </a:t>
                      </a:r>
                      <a:r>
                        <a:rPr lang="en-ID" sz="1200" u="none" strike="noStrike" dirty="0" err="1">
                          <a:effectLst/>
                        </a:rPr>
                        <a:t>Realisasi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Pelayanan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059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Jawa Timur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970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105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11%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059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Bali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120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26%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059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Nusa Tenggara Barat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174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059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4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Nusa Tenggara Timur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410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98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24%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059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Kalimantan Selatan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237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059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Kalimantan Tengah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205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059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7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Kalimantan Timur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188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13%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059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8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Kalimantan Utara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56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11%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8059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 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 dirty="0" err="1">
                          <a:effectLst/>
                        </a:rPr>
                        <a:t>Jumlah</a:t>
                      </a:r>
                      <a:r>
                        <a:rPr lang="en-ID" sz="1200" u="none" strike="noStrike" dirty="0">
                          <a:effectLst/>
                        </a:rPr>
                        <a:t> di </a:t>
                      </a:r>
                      <a:r>
                        <a:rPr lang="en-ID" sz="1200" u="none" strike="noStrike" dirty="0" err="1">
                          <a:effectLst/>
                        </a:rPr>
                        <a:t>Dalam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Wilker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2360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265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11%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6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2">
            <a:extLst>
              <a:ext uri="{FF2B5EF4-FFF2-40B4-BE49-F238E27FC236}">
                <a16:creationId xmlns:a16="http://schemas.microsoft.com/office/drawing/2014/main" id="{B464A6D4-667E-7C9C-82F6-609F50979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06375"/>
            <a:ext cx="8532813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1800">
                <a:latin typeface="Verdana" panose="020B0604030504040204" pitchFamily="34" charset="0"/>
                <a:cs typeface="Arial" panose="020B0604020202020204" pitchFamily="34" charset="0"/>
              </a:rPr>
              <a:t>CAKUPAN PELAYANAN </a:t>
            </a:r>
            <a:r>
              <a:rPr lang="fi-FI" altLang="en-US" sz="180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KLINIK DAN LAIN-LAIN</a:t>
            </a:r>
            <a:r>
              <a:rPr lang="fi-FI" altLang="en-US" sz="1800">
                <a:latin typeface="Verdana" panose="020B0604030504040204" pitchFamily="34" charset="0"/>
                <a:cs typeface="Arial" panose="020B0604020202020204" pitchFamily="34" charset="0"/>
              </a:rPr>
              <a:t> DI WILKER </a:t>
            </a:r>
            <a:r>
              <a:rPr lang="en-GB" altLang="en-US" sz="1800">
                <a:latin typeface="Verdana" panose="020B0604030504040204" pitchFamily="34" charset="0"/>
                <a:cs typeface="Arial" panose="020B0604020202020204" pitchFamily="34" charset="0"/>
              </a:rPr>
              <a:t>DAN LUAR WILKER BPFK SURABAYA </a:t>
            </a:r>
            <a:r>
              <a:rPr lang="en-ID" altLang="en-US" sz="1800">
                <a:latin typeface="Verdana" panose="020B0604030504040204" pitchFamily="34" charset="0"/>
                <a:cs typeface="Arial" panose="020B0604020202020204" pitchFamily="34" charset="0"/>
              </a:rPr>
              <a:t>TAHUN </a:t>
            </a:r>
            <a:r>
              <a:rPr lang="en-US" altLang="en-US" sz="1800">
                <a:latin typeface="Verdana" panose="020B0604030504040204" pitchFamily="34" charset="0"/>
                <a:cs typeface="Arial" panose="020B0604020202020204" pitchFamily="34" charset="0"/>
              </a:rPr>
              <a:t>2021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(BERDASARKAN PROVINSI)</a:t>
            </a:r>
            <a:endParaRPr lang="en-GB" altLang="en-US" sz="180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5B4CF95-F893-7F91-4679-0BF53B45E4CD}"/>
              </a:ext>
            </a:extLst>
          </p:cNvPr>
          <p:cNvGraphicFramePr>
            <a:graphicFrameLocks noGrp="1"/>
          </p:cNvGraphicFramePr>
          <p:nvPr/>
        </p:nvGraphicFramePr>
        <p:xfrm>
          <a:off x="755650" y="1328738"/>
          <a:ext cx="7777163" cy="47640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34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60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15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3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27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0584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 dirty="0">
                          <a:effectLst/>
                        </a:rPr>
                        <a:t>No.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 dirty="0" err="1">
                          <a:effectLst/>
                        </a:rPr>
                        <a:t>Provinsi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 dirty="0" err="1">
                          <a:effectLst/>
                        </a:rPr>
                        <a:t>Jumlah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Cakupan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Klinik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dll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 dirty="0" err="1">
                          <a:effectLst/>
                        </a:rPr>
                        <a:t>Jumlah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Realisasi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Pelayanan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200" u="none" strike="noStrike" dirty="0">
                          <a:effectLst/>
                        </a:rPr>
                        <a:t>% </a:t>
                      </a:r>
                      <a:r>
                        <a:rPr lang="en-ID" sz="1200" u="none" strike="noStrike" dirty="0" err="1">
                          <a:effectLst/>
                        </a:rPr>
                        <a:t>Realisasi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Pelayanan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861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Jawa Timur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1089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326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30%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861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Bali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206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9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4%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861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Nusa Tenggara Barat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162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861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4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Nusa Tenggara Timur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123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8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7%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861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Kalimantan Selatan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188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6861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Kalimantan Tengah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66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6861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7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Kalimantan Timur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315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2%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6861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8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Kalimantan Utara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8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38%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6861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 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 dirty="0" err="1">
                          <a:effectLst/>
                        </a:rPr>
                        <a:t>Jumlah</a:t>
                      </a:r>
                      <a:r>
                        <a:rPr lang="en-ID" sz="1200" u="none" strike="noStrike" dirty="0">
                          <a:effectLst/>
                        </a:rPr>
                        <a:t> di </a:t>
                      </a:r>
                      <a:r>
                        <a:rPr lang="en-ID" sz="1200" u="none" strike="noStrike" dirty="0" err="1">
                          <a:effectLst/>
                        </a:rPr>
                        <a:t>Dalam</a:t>
                      </a:r>
                      <a:r>
                        <a:rPr lang="en-ID" sz="1200" u="none" strike="noStrike" dirty="0">
                          <a:effectLst/>
                        </a:rPr>
                        <a:t> </a:t>
                      </a:r>
                      <a:r>
                        <a:rPr lang="en-ID" sz="1200" u="none" strike="noStrike" dirty="0" err="1">
                          <a:effectLst/>
                        </a:rPr>
                        <a:t>Wilker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2157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357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17%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6861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9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Provinsi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861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Jawa Timur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6861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Bali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4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6861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Nusa Tenggara Barat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6861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Nusa Tenggara Timur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6861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14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Kalimantan Selatan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6861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Kalimantan Tengah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6861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Kalimantan Timur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>
                          <a:effectLst/>
                        </a:rPr>
                        <a:t>-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6861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 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 dirty="0" err="1">
                          <a:effectLst/>
                        </a:rPr>
                        <a:t>Jumlah</a:t>
                      </a:r>
                      <a:r>
                        <a:rPr lang="en-ID" sz="1200" u="none" strike="noStrike" dirty="0">
                          <a:effectLst/>
                        </a:rPr>
                        <a:t> Total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-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370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u="none" strike="noStrike" dirty="0">
                          <a:effectLst/>
                        </a:rPr>
                        <a:t>-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4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8E4ACA0-A8DB-0E02-914C-192679D7E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333375"/>
            <a:ext cx="8135937" cy="574675"/>
          </a:xfrm>
        </p:spPr>
        <p:txBody>
          <a:bodyPr/>
          <a:lstStyle/>
          <a:p>
            <a:pPr eaLnBrk="1" hangingPunct="1"/>
            <a:r>
              <a:rPr lang="en-US" altLang="en-US" sz="2000"/>
              <a:t>REKAPITULASI </a:t>
            </a:r>
            <a:r>
              <a:rPr lang="id-ID" altLang="en-US" sz="2000"/>
              <a:t>PENGUJIAN</a:t>
            </a:r>
            <a:r>
              <a:rPr lang="en-US" altLang="en-US" sz="2000"/>
              <a:t> </a:t>
            </a:r>
            <a:r>
              <a:rPr lang="id-ID" altLang="en-US" sz="2000"/>
              <a:t>KALIBRASI </a:t>
            </a:r>
            <a:r>
              <a:rPr lang="en-US" altLang="en-US" sz="2000">
                <a:solidFill>
                  <a:srgbClr val="FF0000"/>
                </a:solidFill>
              </a:rPr>
              <a:t>SARANA PRASARANA ALAT KESEHATAN</a:t>
            </a:r>
            <a:br>
              <a:rPr lang="en-US" altLang="en-US" sz="2000"/>
            </a:br>
            <a:r>
              <a:rPr lang="en-US" altLang="en-US" sz="2000"/>
              <a:t>(BERDASARKAN JENIS LAYANAN)</a:t>
            </a:r>
            <a:endParaRPr lang="en-GB" altLang="en-US" sz="200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E4FC4A0-ACC4-9DE4-BAAD-600AB7811F06}"/>
              </a:ext>
            </a:extLst>
          </p:cNvPr>
          <p:cNvGraphicFramePr>
            <a:graphicFrameLocks/>
          </p:cNvGraphicFramePr>
          <p:nvPr/>
        </p:nvGraphicFramePr>
        <p:xfrm>
          <a:off x="971600" y="1409700"/>
          <a:ext cx="7200799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49FB1B8B-3979-2A60-6622-8453FFE3E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5" y="115888"/>
            <a:ext cx="7129463" cy="1009650"/>
          </a:xfrm>
        </p:spPr>
        <p:txBody>
          <a:bodyPr/>
          <a:lstStyle/>
          <a:p>
            <a:pPr eaLnBrk="1" hangingPunct="1"/>
            <a:r>
              <a:rPr lang="en-US" altLang="en-US" sz="2400"/>
              <a:t>DATA </a:t>
            </a:r>
            <a:r>
              <a:rPr lang="en-US" altLang="en-US" sz="2400">
                <a:solidFill>
                  <a:srgbClr val="FF0000"/>
                </a:solidFill>
              </a:rPr>
              <a:t>SARANA PRASARANA ALAT KESEHATAN</a:t>
            </a:r>
            <a:br>
              <a:rPr lang="en-US" altLang="en-US" sz="2400">
                <a:solidFill>
                  <a:srgbClr val="FF0000"/>
                </a:solidFill>
              </a:rPr>
            </a:br>
            <a:r>
              <a:rPr lang="en-US" altLang="en-US" sz="2400"/>
              <a:t>LAIK PAKAI / TIDAK LAIK PAKAI</a:t>
            </a:r>
            <a:br>
              <a:rPr lang="en-US" altLang="en-US" sz="2400"/>
            </a:br>
            <a:r>
              <a:rPr lang="en-US" altLang="en-US" sz="2400"/>
              <a:t>(PELAYANAN DL DAN DT) </a:t>
            </a:r>
            <a:endParaRPr lang="en-GB" altLang="en-US" sz="240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878453A-CAD6-0133-19AC-E04C949DF535}"/>
              </a:ext>
            </a:extLst>
          </p:cNvPr>
          <p:cNvGraphicFramePr>
            <a:graphicFrameLocks/>
          </p:cNvGraphicFramePr>
          <p:nvPr/>
        </p:nvGraphicFramePr>
        <p:xfrm>
          <a:off x="1006476" y="1450180"/>
          <a:ext cx="6949900" cy="4571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9CC932BF-6554-CBF3-683A-EE8D2B2F3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282700"/>
          </a:xfrm>
        </p:spPr>
        <p:txBody>
          <a:bodyPr/>
          <a:lstStyle/>
          <a:p>
            <a:r>
              <a:rPr lang="en-US" altLang="en-US" sz="2000" b="1">
                <a:solidFill>
                  <a:srgbClr val="000000"/>
                </a:solidFill>
                <a:cs typeface="Calibri Light" panose="020F0302020204030204" pitchFamily="34" charset="0"/>
              </a:rPr>
              <a:t>JUMLAH </a:t>
            </a:r>
            <a:r>
              <a:rPr lang="en-US" altLang="en-US" sz="2000">
                <a:solidFill>
                  <a:srgbClr val="FF0000"/>
                </a:solidFill>
              </a:rPr>
              <a:t>SARANA PRASARANA ALAT KESEHATAN</a:t>
            </a:r>
            <a:br>
              <a:rPr lang="en-US" altLang="en-US" sz="2000" b="1">
                <a:solidFill>
                  <a:srgbClr val="FF0000"/>
                </a:solidFill>
                <a:cs typeface="Calibri Light" panose="020F0302020204030204" pitchFamily="34" charset="0"/>
              </a:rPr>
            </a:br>
            <a:r>
              <a:rPr lang="en-US" altLang="en-US" sz="2000" b="1">
                <a:solidFill>
                  <a:srgbClr val="000000"/>
                </a:solidFill>
                <a:cs typeface="Calibri Light" panose="020F0302020204030204" pitchFamily="34" charset="0"/>
              </a:rPr>
              <a:t>YANG TELAH DILAKUKAN PENGUJIAN KALIBRASI</a:t>
            </a:r>
            <a:br>
              <a:rPr lang="en-US" altLang="en-US" sz="2000" b="1">
                <a:solidFill>
                  <a:srgbClr val="000000"/>
                </a:solidFill>
                <a:cs typeface="Calibri Light" panose="020F0302020204030204" pitchFamily="34" charset="0"/>
              </a:rPr>
            </a:br>
            <a:r>
              <a:rPr lang="id-ID" altLang="en-US" sz="2000" b="1">
                <a:solidFill>
                  <a:srgbClr val="000000"/>
                </a:solidFill>
                <a:cs typeface="Calibri Light" panose="020F0302020204030204" pitchFamily="34" charset="0"/>
              </a:rPr>
              <a:t>BPFK SURABAYA</a:t>
            </a:r>
            <a:r>
              <a:rPr lang="en-US" altLang="en-US" sz="2000" b="1">
                <a:solidFill>
                  <a:srgbClr val="000000"/>
                </a:solidFill>
                <a:cs typeface="Calibri Light" panose="020F0302020204030204" pitchFamily="34" charset="0"/>
              </a:rPr>
              <a:t> TAHUN 2021</a:t>
            </a:r>
            <a:br>
              <a:rPr lang="en-US" altLang="en-US" sz="2000" b="1">
                <a:solidFill>
                  <a:srgbClr val="000000"/>
                </a:solidFill>
                <a:cs typeface="Calibri Light" panose="020F0302020204030204" pitchFamily="34" charset="0"/>
              </a:rPr>
            </a:br>
            <a:r>
              <a:rPr lang="en-US" altLang="en-US" sz="2000" b="1">
                <a:solidFill>
                  <a:srgbClr val="000000"/>
                </a:solidFill>
                <a:cs typeface="Calibri Light" panose="020F0302020204030204" pitchFamily="34" charset="0"/>
              </a:rPr>
              <a:t>(BERDASARKAN JENIS </a:t>
            </a:r>
            <a:r>
              <a:rPr lang="id-ID" altLang="en-US" sz="2000" b="1">
                <a:solidFill>
                  <a:srgbClr val="000000"/>
                </a:solidFill>
                <a:cs typeface="Calibri Light" panose="020F0302020204030204" pitchFamily="34" charset="0"/>
              </a:rPr>
              <a:t>LAYANAN</a:t>
            </a:r>
            <a:r>
              <a:rPr lang="en-ID" altLang="en-US" sz="2000" b="1">
                <a:solidFill>
                  <a:srgbClr val="000000"/>
                </a:solidFill>
                <a:cs typeface="Calibri Light" panose="020F0302020204030204" pitchFamily="34" charset="0"/>
              </a:rPr>
              <a:t>)</a:t>
            </a:r>
            <a:endParaRPr lang="en-ID" altLang="en-US" sz="200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32C218C-C4A0-7097-6579-58FD78B41D6B}"/>
              </a:ext>
            </a:extLst>
          </p:cNvPr>
          <p:cNvGraphicFramePr>
            <a:graphicFrameLocks/>
          </p:cNvGraphicFramePr>
          <p:nvPr/>
        </p:nvGraphicFramePr>
        <p:xfrm>
          <a:off x="683568" y="1238250"/>
          <a:ext cx="7776864" cy="4927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14801</TotalTime>
  <Words>725</Words>
  <Application>Microsoft Office PowerPoint</Application>
  <PresentationFormat>On-screen Show (4:3)</PresentationFormat>
  <Paragraphs>382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Trebuchet MS</vt:lpstr>
      <vt:lpstr>Arial</vt:lpstr>
      <vt:lpstr>Calibri</vt:lpstr>
      <vt:lpstr>Verdana</vt:lpstr>
      <vt:lpstr>Times New Roman</vt:lpstr>
      <vt:lpstr>Calibri Light</vt:lpstr>
      <vt:lpstr>Office Theme</vt:lpstr>
      <vt:lpstr>CAKUPAN FASYANKES YANG DILAYANI DI WILKER BPFK SURABAYA DIBANDINGKAN DENGAN DATA YANKES TAHUN 2021 (BERDASARKAN STATUS KEPEMILIKAN)</vt:lpstr>
      <vt:lpstr>JUMLAH FASYANKES YANG DILAYANI PENGUJIAN KALIBRASI TAHUN 2021 (BERDASARKAN JENIS FASYANKES)</vt:lpstr>
      <vt:lpstr>JUMLAH FASYANKES YANG SUDAH DILAYANI PENGUJIAN KALIBRASI TAHUN 2021 (BERDASARKAN PROVINSI)</vt:lpstr>
      <vt:lpstr>PowerPoint Presentation</vt:lpstr>
      <vt:lpstr>PowerPoint Presentation</vt:lpstr>
      <vt:lpstr>PowerPoint Presentation</vt:lpstr>
      <vt:lpstr>REKAPITULASI PENGUJIAN KALIBRASI SARANA PRASARANA ALAT KESEHATAN (BERDASARKAN JENIS LAYANAN)</vt:lpstr>
      <vt:lpstr>DATA SARANA PRASARANA ALAT KESEHATAN LAIK PAKAI / TIDAK LAIK PAKAI (PELAYANAN DL DAN DT) </vt:lpstr>
      <vt:lpstr>JUMLAH SARANA PRASARANA ALAT KESEHATAN YANG TELAH DILAKUKAN PENGUJIAN KALIBRASI BPFK SURABAYA TAHUN 2021 (BERDASARKAN JENIS LAYANAN)</vt:lpstr>
      <vt:lpstr>JUMLAH SARANA PRASARANA ALAT KESEHATAN YANG TELAH DILAKUKAN PENGUJIAN KALIBRASI BPFK SURABAYA TAHUN 2021 (BERDASARKAN INSTALASI)</vt:lpstr>
      <vt:lpstr> PELAYANAN 10 BESAR PENGUJIAN/KALIBRASI  SARANA PRASARANA ALAT KESEHATAN TAHUN 2021 </vt:lpstr>
      <vt:lpstr>PowerPoint Presentation</vt:lpstr>
      <vt:lpstr>PERSENTASE PELAYANAN DI RS RUJUKAN WILKER BPFK SURABAYA (30 RS)</vt:lpstr>
      <vt:lpstr>MoU BPFK SURABAYA DENGAN FASYANKES</vt:lpstr>
    </vt:vector>
  </TitlesOfParts>
  <Company>Ali Anggoro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LAPORAN KEGIATAN SEKSI PELAYANAN TEKNIS  BPFK SURABAYA  TAHUN 2012</dc:title>
  <dc:creator>Ali Anggoro</dc:creator>
  <cp:lastModifiedBy>KBT BPFKS</cp:lastModifiedBy>
  <cp:revision>882</cp:revision>
  <cp:lastPrinted>2021-01-29T02:46:03Z</cp:lastPrinted>
  <dcterms:created xsi:type="dcterms:W3CDTF">2012-11-22T06:12:07Z</dcterms:created>
  <dcterms:modified xsi:type="dcterms:W3CDTF">2022-05-13T06:40:17Z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4</vt:i4>
  </property>
</Properties>
</file>