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560" r:id="rId1"/>
  </p:sldMasterIdLst>
  <p:notesMasterIdLst>
    <p:notesMasterId r:id="rId14"/>
  </p:notesMasterIdLst>
  <p:handoutMasterIdLst>
    <p:handoutMasterId r:id="rId15"/>
  </p:handoutMasterIdLst>
  <p:sldIdLst>
    <p:sldId id="499" r:id="rId2"/>
    <p:sldId id="503" r:id="rId3"/>
    <p:sldId id="498" r:id="rId4"/>
    <p:sldId id="500" r:id="rId5"/>
    <p:sldId id="292" r:id="rId6"/>
    <p:sldId id="273" r:id="rId7"/>
    <p:sldId id="274" r:id="rId8"/>
    <p:sldId id="345" r:id="rId9"/>
    <p:sldId id="330" r:id="rId10"/>
    <p:sldId id="502" r:id="rId11"/>
    <p:sldId id="317" r:id="rId12"/>
    <p:sldId id="490" r:id="rId13"/>
  </p:sldIdLst>
  <p:sldSz cx="9144000" cy="6858000" type="screen4x3"/>
  <p:notesSz cx="7010400" cy="92964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33CCCC"/>
    <a:srgbClr val="FFFF66"/>
    <a:srgbClr val="09B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96" autoAdjust="0"/>
    <p:restoredTop sz="93186" autoAdjust="0"/>
  </p:normalViewPr>
  <p:slideViewPr>
    <p:cSldViewPr>
      <p:cViewPr varScale="1">
        <p:scale>
          <a:sx n="108" d="100"/>
          <a:sy n="108" d="100"/>
        </p:scale>
        <p:origin x="179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5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H:\XGdrive\LAPORAN%20TAHUNAN%20YANTEK\2022\Cakupan%20Pelayanan%20BPFK%20Surabaya%20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H:\XGdrive\LAPORAN%20TAHUNAN%20YANTEK\2022\Cakupan%20Pelayanan%20BPFK%20Surabaya%20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H:\XGdrive\LAPORAN%20TAHUNAN%20YANTEK\2022\Cakupan%20Pelayanan%20BPFK%20Surabaya%20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LAPORAN%20TAHUNAN%20YANTEK\2022\Cakupan%20Layanan%20BPFKS%20Tahun%2020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H:\XGdrive\LAPORAN%20TAHUNAN%20YANTEK\2022\Cakupan%20Pelayanan%20BPFK%20Surabaya%20202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H:\XGdrive\LAPORAN%20TAHUNAN%20YANTEK\2022\Cakupan%20Pelayanan%20BPFK%20Surabaya%20202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H:\XGdrive\LAPORAN%20TAHUNAN%20YANTEK\2022\Cakupan%20Pelayanan%20BPFK%20Surabaya%20202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Cakupan!$C$101</c:f>
              <c:strCache>
                <c:ptCount val="1"/>
                <c:pt idx="0">
                  <c:v>Realisasi BPFKS (didalam &amp; diluar Wilker)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Cakupan!$D$100:$M$100</c:f>
              <c:strCache>
                <c:ptCount val="10"/>
                <c:pt idx="0">
                  <c:v>RS Vertikal</c:v>
                </c:pt>
                <c:pt idx="1">
                  <c:v>RS Provinsi</c:v>
                </c:pt>
                <c:pt idx="2">
                  <c:v>RS Kabupaten / Kota</c:v>
                </c:pt>
                <c:pt idx="3">
                  <c:v>RS TNI / Polri</c:v>
                </c:pt>
                <c:pt idx="4">
                  <c:v>RS Kementerian Lain</c:v>
                </c:pt>
                <c:pt idx="5">
                  <c:v>RS BUMN</c:v>
                </c:pt>
                <c:pt idx="6">
                  <c:v>RS Swasta</c:v>
                </c:pt>
                <c:pt idx="7">
                  <c:v>Puskesmas</c:v>
                </c:pt>
                <c:pt idx="8">
                  <c:v>Klinik &amp; Lain-Lain</c:v>
                </c:pt>
                <c:pt idx="9">
                  <c:v>Jumlah</c:v>
                </c:pt>
              </c:strCache>
            </c:strRef>
          </c:cat>
          <c:val>
            <c:numRef>
              <c:f>Cakupan!$D$101:$M$101</c:f>
              <c:numCache>
                <c:formatCode>General</c:formatCode>
                <c:ptCount val="10"/>
                <c:pt idx="0">
                  <c:v>4</c:v>
                </c:pt>
                <c:pt idx="1">
                  <c:v>20</c:v>
                </c:pt>
                <c:pt idx="2">
                  <c:v>58</c:v>
                </c:pt>
                <c:pt idx="3">
                  <c:v>18</c:v>
                </c:pt>
                <c:pt idx="4">
                  <c:v>2</c:v>
                </c:pt>
                <c:pt idx="5">
                  <c:v>11</c:v>
                </c:pt>
                <c:pt idx="6">
                  <c:v>159</c:v>
                </c:pt>
                <c:pt idx="7">
                  <c:v>289</c:v>
                </c:pt>
                <c:pt idx="8">
                  <c:v>447</c:v>
                </c:pt>
                <c:pt idx="9">
                  <c:v>1008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3B-4F23-AC11-63A45127A6D2}"/>
            </c:ext>
          </c:extLst>
        </c:ser>
        <c:ser>
          <c:idx val="1"/>
          <c:order val="1"/>
          <c:tx>
            <c:strRef>
              <c:f>Cakupan!$C$102</c:f>
              <c:strCache>
                <c:ptCount val="1"/>
                <c:pt idx="0">
                  <c:v>Cakupan Wilker BPFKS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Cakupan!$D$100:$M$100</c:f>
              <c:strCache>
                <c:ptCount val="10"/>
                <c:pt idx="0">
                  <c:v>RS Vertikal</c:v>
                </c:pt>
                <c:pt idx="1">
                  <c:v>RS Provinsi</c:v>
                </c:pt>
                <c:pt idx="2">
                  <c:v>RS Kabupaten / Kota</c:v>
                </c:pt>
                <c:pt idx="3">
                  <c:v>RS TNI / Polri</c:v>
                </c:pt>
                <c:pt idx="4">
                  <c:v>RS Kementerian Lain</c:v>
                </c:pt>
                <c:pt idx="5">
                  <c:v>RS BUMN</c:v>
                </c:pt>
                <c:pt idx="6">
                  <c:v>RS Swasta</c:v>
                </c:pt>
                <c:pt idx="7">
                  <c:v>Puskesmas</c:v>
                </c:pt>
                <c:pt idx="8">
                  <c:v>Klinik &amp; Lain-Lain</c:v>
                </c:pt>
                <c:pt idx="9">
                  <c:v>Jumlah</c:v>
                </c:pt>
              </c:strCache>
            </c:strRef>
          </c:cat>
          <c:val>
            <c:numRef>
              <c:f>Cakupan!$D$102:$M$102</c:f>
              <c:numCache>
                <c:formatCode>General</c:formatCode>
                <c:ptCount val="10"/>
                <c:pt idx="0">
                  <c:v>2</c:v>
                </c:pt>
                <c:pt idx="1">
                  <c:v>33</c:v>
                </c:pt>
                <c:pt idx="2">
                  <c:v>158</c:v>
                </c:pt>
                <c:pt idx="3">
                  <c:v>38</c:v>
                </c:pt>
                <c:pt idx="4">
                  <c:v>14</c:v>
                </c:pt>
                <c:pt idx="5">
                  <c:v>16</c:v>
                </c:pt>
                <c:pt idx="6">
                  <c:v>453</c:v>
                </c:pt>
                <c:pt idx="7">
                  <c:v>2360</c:v>
                </c:pt>
                <c:pt idx="8">
                  <c:v>2157</c:v>
                </c:pt>
                <c:pt idx="9">
                  <c:v>5231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3B-4F23-AC11-63A45127A6D2}"/>
            </c:ext>
          </c:extLst>
        </c:ser>
        <c:ser>
          <c:idx val="2"/>
          <c:order val="2"/>
          <c:tx>
            <c:strRef>
              <c:f>Cakupan!$C$103</c:f>
              <c:strCache>
                <c:ptCount val="1"/>
                <c:pt idx="0">
                  <c:v>Realisasi (%)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Cakupan!$D$100:$M$100</c:f>
              <c:strCache>
                <c:ptCount val="10"/>
                <c:pt idx="0">
                  <c:v>RS Vertikal</c:v>
                </c:pt>
                <c:pt idx="1">
                  <c:v>RS Provinsi</c:v>
                </c:pt>
                <c:pt idx="2">
                  <c:v>RS Kabupaten / Kota</c:v>
                </c:pt>
                <c:pt idx="3">
                  <c:v>RS TNI / Polri</c:v>
                </c:pt>
                <c:pt idx="4">
                  <c:v>RS Kementerian Lain</c:v>
                </c:pt>
                <c:pt idx="5">
                  <c:v>RS BUMN</c:v>
                </c:pt>
                <c:pt idx="6">
                  <c:v>RS Swasta</c:v>
                </c:pt>
                <c:pt idx="7">
                  <c:v>Puskesmas</c:v>
                </c:pt>
                <c:pt idx="8">
                  <c:v>Klinik &amp; Lain-Lain</c:v>
                </c:pt>
                <c:pt idx="9">
                  <c:v>Jumlah</c:v>
                </c:pt>
              </c:strCache>
            </c:strRef>
          </c:cat>
          <c:val>
            <c:numRef>
              <c:f>Cakupan!$D$103:$M$103</c:f>
              <c:numCache>
                <c:formatCode>0%</c:formatCode>
                <c:ptCount val="10"/>
                <c:pt idx="0">
                  <c:v>2</c:v>
                </c:pt>
                <c:pt idx="1">
                  <c:v>0.60606060606060608</c:v>
                </c:pt>
                <c:pt idx="2">
                  <c:v>0.36708860759493672</c:v>
                </c:pt>
                <c:pt idx="3">
                  <c:v>0.47368421052631576</c:v>
                </c:pt>
                <c:pt idx="4">
                  <c:v>0.14285714285714285</c:v>
                </c:pt>
                <c:pt idx="5">
                  <c:v>0.6875</c:v>
                </c:pt>
                <c:pt idx="6">
                  <c:v>0.35099337748344372</c:v>
                </c:pt>
                <c:pt idx="7">
                  <c:v>0.12245762711864407</c:v>
                </c:pt>
                <c:pt idx="8">
                  <c:v>0.20723226703755215</c:v>
                </c:pt>
                <c:pt idx="9">
                  <c:v>0.19269738099789716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3B-4F23-AC11-63A45127A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16587071"/>
        <c:axId val="716564607"/>
        <c:axId val="0"/>
      </c:bar3DChart>
      <c:catAx>
        <c:axId val="71658707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6564607"/>
        <c:crosses val="autoZero"/>
        <c:auto val="1"/>
        <c:lblAlgn val="ctr"/>
        <c:lblOffset val="100"/>
        <c:noMultiLvlLbl val="0"/>
      </c:catAx>
      <c:valAx>
        <c:axId val="716564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658707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Cakupan!$C$69</c:f>
              <c:strCache>
                <c:ptCount val="1"/>
                <c:pt idx="0">
                  <c:v>Rumah Sakit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Cakupan!$D$68:$I$68</c:f>
              <c:strCache>
                <c:ptCount val="6"/>
                <c:pt idx="0">
                  <c:v>Jumlah Cakupan Fasyankes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Jumlah Realisasi Pelayanan Diluar Wilker</c:v>
                </c:pt>
                <c:pt idx="4">
                  <c:v>Total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Cakupan!$D$69:$I$69</c:f>
              <c:numCache>
                <c:formatCode>General</c:formatCode>
                <c:ptCount val="6"/>
                <c:pt idx="0">
                  <c:v>714</c:v>
                </c:pt>
                <c:pt idx="1">
                  <c:v>264</c:v>
                </c:pt>
                <c:pt idx="2" formatCode="0%">
                  <c:v>0.36974789915966388</c:v>
                </c:pt>
                <c:pt idx="3">
                  <c:v>8</c:v>
                </c:pt>
                <c:pt idx="4">
                  <c:v>272</c:v>
                </c:pt>
                <c:pt idx="5" formatCode="0%">
                  <c:v>0.38095238095238093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64-41B8-A270-DDCD8E9FB8A5}"/>
            </c:ext>
          </c:extLst>
        </c:ser>
        <c:ser>
          <c:idx val="1"/>
          <c:order val="1"/>
          <c:tx>
            <c:strRef>
              <c:f>Cakupan!$C$70</c:f>
              <c:strCache>
                <c:ptCount val="1"/>
                <c:pt idx="0">
                  <c:v>Puskesmas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Cakupan!$D$68:$I$68</c:f>
              <c:strCache>
                <c:ptCount val="6"/>
                <c:pt idx="0">
                  <c:v>Jumlah Cakupan Fasyankes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Jumlah Realisasi Pelayanan Diluar Wilker</c:v>
                </c:pt>
                <c:pt idx="4">
                  <c:v>Total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Cakupan!$D$70:$I$70</c:f>
              <c:numCache>
                <c:formatCode>General</c:formatCode>
                <c:ptCount val="6"/>
                <c:pt idx="0">
                  <c:v>2360</c:v>
                </c:pt>
                <c:pt idx="1">
                  <c:v>288</c:v>
                </c:pt>
                <c:pt idx="2" formatCode="0%">
                  <c:v>0.12203389830508475</c:v>
                </c:pt>
                <c:pt idx="3">
                  <c:v>1</c:v>
                </c:pt>
                <c:pt idx="4">
                  <c:v>289</c:v>
                </c:pt>
                <c:pt idx="5" formatCode="0%">
                  <c:v>0.12245762711864407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64-41B8-A270-DDCD8E9FB8A5}"/>
            </c:ext>
          </c:extLst>
        </c:ser>
        <c:ser>
          <c:idx val="2"/>
          <c:order val="2"/>
          <c:tx>
            <c:strRef>
              <c:f>Cakupan!$C$71</c:f>
              <c:strCache>
                <c:ptCount val="1"/>
                <c:pt idx="0">
                  <c:v>Klinik Dll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Cakupan!$D$68:$I$68</c:f>
              <c:strCache>
                <c:ptCount val="6"/>
                <c:pt idx="0">
                  <c:v>Jumlah Cakupan Fasyankes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Jumlah Realisasi Pelayanan Diluar Wilker</c:v>
                </c:pt>
                <c:pt idx="4">
                  <c:v>Total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Cakupan!$D$71:$I$71</c:f>
              <c:numCache>
                <c:formatCode>General</c:formatCode>
                <c:ptCount val="6"/>
                <c:pt idx="0">
                  <c:v>2157</c:v>
                </c:pt>
                <c:pt idx="1">
                  <c:v>432</c:v>
                </c:pt>
                <c:pt idx="2" formatCode="0%">
                  <c:v>0.20027816411682892</c:v>
                </c:pt>
                <c:pt idx="3">
                  <c:v>15</c:v>
                </c:pt>
                <c:pt idx="4">
                  <c:v>447</c:v>
                </c:pt>
                <c:pt idx="5" formatCode="0%">
                  <c:v>0.20723226703755215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164-41B8-A270-DDCD8E9FB8A5}"/>
            </c:ext>
          </c:extLst>
        </c:ser>
        <c:ser>
          <c:idx val="3"/>
          <c:order val="3"/>
          <c:tx>
            <c:strRef>
              <c:f>Cakupan!$C$72</c:f>
              <c:strCache>
                <c:ptCount val="1"/>
                <c:pt idx="0">
                  <c:v>Jumlah Fasyankes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Cakupan!$D$68:$I$68</c:f>
              <c:strCache>
                <c:ptCount val="6"/>
                <c:pt idx="0">
                  <c:v>Jumlah Cakupan Fasyankes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Jumlah Realisasi Pelayanan Diluar Wilker</c:v>
                </c:pt>
                <c:pt idx="4">
                  <c:v>Total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Cakupan!$D$72:$I$72</c:f>
              <c:numCache>
                <c:formatCode>General</c:formatCode>
                <c:ptCount val="6"/>
                <c:pt idx="0">
                  <c:v>5231</c:v>
                </c:pt>
                <c:pt idx="1">
                  <c:v>984</c:v>
                </c:pt>
                <c:pt idx="2" formatCode="0%">
                  <c:v>0.18810934811699484</c:v>
                </c:pt>
                <c:pt idx="3">
                  <c:v>24</c:v>
                </c:pt>
                <c:pt idx="4">
                  <c:v>1008</c:v>
                </c:pt>
                <c:pt idx="5" formatCode="0%">
                  <c:v>0.19269738099789716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164-41B8-A270-DDCD8E9FB8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15608655"/>
        <c:axId val="1315610319"/>
        <c:axId val="0"/>
      </c:bar3DChart>
      <c:catAx>
        <c:axId val="1315608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5610319"/>
        <c:crosses val="autoZero"/>
        <c:auto val="1"/>
        <c:lblAlgn val="ctr"/>
        <c:lblOffset val="100"/>
        <c:noMultiLvlLbl val="0"/>
      </c:catAx>
      <c:valAx>
        <c:axId val="13156103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560865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73491834240639"/>
          <c:y val="3.3449348539817417E-2"/>
          <c:w val="0.84426444026265124"/>
          <c:h val="0.744853062303422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'RS Rujukan'!$C$33</c:f>
              <c:strCache>
                <c:ptCount val="1"/>
                <c:pt idx="0">
                  <c:v>TARGET 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'RS Rujukan'!$B$34:$B$40</c:f>
              <c:strCache>
                <c:ptCount val="7"/>
                <c:pt idx="0">
                  <c:v>Jawa Timur</c:v>
                </c:pt>
                <c:pt idx="1">
                  <c:v>Bali</c:v>
                </c:pt>
                <c:pt idx="2">
                  <c:v>Nusa Tenggara Barat</c:v>
                </c:pt>
                <c:pt idx="3">
                  <c:v>Nusa Tenggara Timur</c:v>
                </c:pt>
                <c:pt idx="4">
                  <c:v>Kalimantan Timur</c:v>
                </c:pt>
                <c:pt idx="5">
                  <c:v>Kalimantan Utara</c:v>
                </c:pt>
                <c:pt idx="6">
                  <c:v>JUMLAH</c:v>
                </c:pt>
              </c:strCache>
            </c:strRef>
          </c:cat>
          <c:val>
            <c:numRef>
              <c:f>'RS Rujukan'!$C$34:$C$40</c:f>
              <c:numCache>
                <c:formatCode>General</c:formatCode>
                <c:ptCount val="7"/>
                <c:pt idx="0">
                  <c:v>7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3</c:v>
                </c:pt>
                <c:pt idx="5">
                  <c:v>1</c:v>
                </c:pt>
                <c:pt idx="6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58-4442-8A44-E97E9AB6F879}"/>
            </c:ext>
          </c:extLst>
        </c:ser>
        <c:ser>
          <c:idx val="1"/>
          <c:order val="1"/>
          <c:tx>
            <c:strRef>
              <c:f>'RS Rujukan'!$D$33</c:f>
              <c:strCache>
                <c:ptCount val="1"/>
                <c:pt idx="0">
                  <c:v>REALISASI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'RS Rujukan'!$B$34:$B$40</c:f>
              <c:strCache>
                <c:ptCount val="7"/>
                <c:pt idx="0">
                  <c:v>Jawa Timur</c:v>
                </c:pt>
                <c:pt idx="1">
                  <c:v>Bali</c:v>
                </c:pt>
                <c:pt idx="2">
                  <c:v>Nusa Tenggara Barat</c:v>
                </c:pt>
                <c:pt idx="3">
                  <c:v>Nusa Tenggara Timur</c:v>
                </c:pt>
                <c:pt idx="4">
                  <c:v>Kalimantan Timur</c:v>
                </c:pt>
                <c:pt idx="5">
                  <c:v>Kalimantan Utara</c:v>
                </c:pt>
                <c:pt idx="6">
                  <c:v>JUMLAH</c:v>
                </c:pt>
              </c:strCache>
            </c:strRef>
          </c:cat>
          <c:val>
            <c:numRef>
              <c:f>'RS Rujukan'!$D$34:$D$40</c:f>
              <c:numCache>
                <c:formatCode>General</c:formatCode>
                <c:ptCount val="7"/>
                <c:pt idx="0">
                  <c:v>7</c:v>
                </c:pt>
                <c:pt idx="1">
                  <c:v>3</c:v>
                </c:pt>
                <c:pt idx="2">
                  <c:v>0</c:v>
                </c:pt>
                <c:pt idx="3">
                  <c:v>5</c:v>
                </c:pt>
                <c:pt idx="4">
                  <c:v>3</c:v>
                </c:pt>
                <c:pt idx="5">
                  <c:v>1</c:v>
                </c:pt>
                <c:pt idx="6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58-4442-8A44-E97E9AB6F879}"/>
            </c:ext>
          </c:extLst>
        </c:ser>
        <c:ser>
          <c:idx val="2"/>
          <c:order val="2"/>
          <c:tx>
            <c:strRef>
              <c:f>'RS Rujukan'!$E$33</c:f>
              <c:strCache>
                <c:ptCount val="1"/>
                <c:pt idx="0">
                  <c:v>% REALISASI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'RS Rujukan'!$B$34:$B$40</c:f>
              <c:strCache>
                <c:ptCount val="7"/>
                <c:pt idx="0">
                  <c:v>Jawa Timur</c:v>
                </c:pt>
                <c:pt idx="1">
                  <c:v>Bali</c:v>
                </c:pt>
                <c:pt idx="2">
                  <c:v>Nusa Tenggara Barat</c:v>
                </c:pt>
                <c:pt idx="3">
                  <c:v>Nusa Tenggara Timur</c:v>
                </c:pt>
                <c:pt idx="4">
                  <c:v>Kalimantan Timur</c:v>
                </c:pt>
                <c:pt idx="5">
                  <c:v>Kalimantan Utara</c:v>
                </c:pt>
                <c:pt idx="6">
                  <c:v>JUMLAH</c:v>
                </c:pt>
              </c:strCache>
            </c:strRef>
          </c:cat>
          <c:val>
            <c:numRef>
              <c:f>'RS Rujukan'!$E$34:$E$40</c:f>
              <c:numCache>
                <c:formatCode>0%</c:formatCode>
                <c:ptCount val="7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0.90476190476190477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658-4442-8A44-E97E9AB6F8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51226255"/>
        <c:axId val="951229999"/>
      </c:barChart>
      <c:catAx>
        <c:axId val="951226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51229999"/>
        <c:crosses val="autoZero"/>
        <c:auto val="1"/>
        <c:lblAlgn val="ctr"/>
        <c:lblOffset val="100"/>
        <c:noMultiLvlLbl val="0"/>
      </c:catAx>
      <c:valAx>
        <c:axId val="95122999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5122625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Alat!$AA$30</c:f>
              <c:strCache>
                <c:ptCount val="1"/>
                <c:pt idx="0">
                  <c:v> Laik Pakai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Alat!$Z$31:$Z$33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Alat!$AA$31:$AA$33</c:f>
              <c:numCache>
                <c:formatCode>_(* #,##0_);_(* \(#,##0\);_(* "-"_);_(@_)</c:formatCode>
                <c:ptCount val="3"/>
                <c:pt idx="0">
                  <c:v>24933</c:v>
                </c:pt>
                <c:pt idx="1">
                  <c:v>40288</c:v>
                </c:pt>
                <c:pt idx="2">
                  <c:v>54578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FE-4818-A423-BCDD242AB450}"/>
            </c:ext>
          </c:extLst>
        </c:ser>
        <c:ser>
          <c:idx val="1"/>
          <c:order val="1"/>
          <c:tx>
            <c:strRef>
              <c:f>Alat!$AB$30</c:f>
              <c:strCache>
                <c:ptCount val="1"/>
                <c:pt idx="0">
                  <c:v> Tidak Laik Pakai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Alat!$Z$31:$Z$33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Alat!$AB$31:$AB$33</c:f>
              <c:numCache>
                <c:formatCode>_(* #,##0_);_(* \(#,##0\);_(* "-"_);_(@_)</c:formatCode>
                <c:ptCount val="3"/>
                <c:pt idx="0">
                  <c:v>107</c:v>
                </c:pt>
                <c:pt idx="1">
                  <c:v>228</c:v>
                </c:pt>
                <c:pt idx="2">
                  <c:v>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FE-4818-A423-BCDD242AB450}"/>
            </c:ext>
          </c:extLst>
        </c:ser>
        <c:ser>
          <c:idx val="2"/>
          <c:order val="2"/>
          <c:tx>
            <c:strRef>
              <c:f>Alat!$AC$30</c:f>
              <c:strCache>
                <c:ptCount val="1"/>
                <c:pt idx="0">
                  <c:v> Jumlah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Alat!$Z$31:$Z$33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Alat!$AC$31:$AC$33</c:f>
              <c:numCache>
                <c:formatCode>_(* #,##0_);_(* \(#,##0\);_(* "-"_);_(@_)</c:formatCode>
                <c:ptCount val="3"/>
                <c:pt idx="0">
                  <c:v>25040</c:v>
                </c:pt>
                <c:pt idx="1">
                  <c:v>40516</c:v>
                </c:pt>
                <c:pt idx="2">
                  <c:v>54839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FE-4818-A423-BCDD242AB450}"/>
            </c:ext>
          </c:extLst>
        </c:ser>
        <c:ser>
          <c:idx val="3"/>
          <c:order val="3"/>
          <c:tx>
            <c:strRef>
              <c:f>Alat!$AD$30</c:f>
              <c:strCache>
                <c:ptCount val="1"/>
                <c:pt idx="0">
                  <c:v>% Laik Pakai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numRef>
              <c:f>Alat!$Z$31:$Z$33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Alat!$AD$31:$AD$33</c:f>
              <c:numCache>
                <c:formatCode>0.00%</c:formatCode>
                <c:ptCount val="3"/>
                <c:pt idx="0">
                  <c:v>0.99572683706070286</c:v>
                </c:pt>
                <c:pt idx="1">
                  <c:v>0.99437259354329155</c:v>
                </c:pt>
                <c:pt idx="2">
                  <c:v>0.99524061343204651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FE-4818-A423-BCDD242AB450}"/>
            </c:ext>
          </c:extLst>
        </c:ser>
        <c:ser>
          <c:idx val="4"/>
          <c:order val="4"/>
          <c:tx>
            <c:strRef>
              <c:f>Alat!$AE$30</c:f>
              <c:strCache>
                <c:ptCount val="1"/>
                <c:pt idx="0">
                  <c:v>% Tidak laik Pakai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numRef>
              <c:f>Alat!$Z$31:$Z$33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Alat!$AE$31:$AE$33</c:f>
              <c:numCache>
                <c:formatCode>0.00%</c:formatCode>
                <c:ptCount val="3"/>
                <c:pt idx="0">
                  <c:v>4.2731629392971249E-3</c:v>
                </c:pt>
                <c:pt idx="1">
                  <c:v>5.6274064567084607E-3</c:v>
                </c:pt>
                <c:pt idx="2">
                  <c:v>4.7593865679534638E-3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FE-4818-A423-BCDD242AB4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83063184"/>
        <c:axId val="783064848"/>
        <c:axId val="0"/>
      </c:bar3DChart>
      <c:catAx>
        <c:axId val="78306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3064848"/>
        <c:crosses val="autoZero"/>
        <c:auto val="1"/>
        <c:lblAlgn val="ctr"/>
        <c:lblOffset val="100"/>
        <c:noMultiLvlLbl val="0"/>
      </c:catAx>
      <c:valAx>
        <c:axId val="783064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3063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Layanan!$B$109:$B$113</c:f>
              <c:strCache>
                <c:ptCount val="5"/>
                <c:pt idx="0">
                  <c:v>Pemantauan Dosis Perorangan (PDP)</c:v>
                </c:pt>
                <c:pt idx="1">
                  <c:v> Kalibrasi Alat Kesehatan (KAK) </c:v>
                </c:pt>
                <c:pt idx="2">
                  <c:v> Proteksi Radiasi dan Uji Kesesuaian (PRUK) </c:v>
                </c:pt>
                <c:pt idx="3">
                  <c:v> Kalibrasi Alat Ukur Radiasi (KAUR) </c:v>
                </c:pt>
                <c:pt idx="4">
                  <c:v> Pengujian Sarana Prasarana Kesehatan (PSPK) </c:v>
                </c:pt>
              </c:strCache>
            </c:strRef>
          </c:cat>
          <c:val>
            <c:numRef>
              <c:f>Layanan!$C$109:$C$113</c:f>
              <c:numCache>
                <c:formatCode>_(* #,##0_);_(* \(#,##0\);_(* "-"_);_(@_)</c:formatCode>
                <c:ptCount val="5"/>
                <c:pt idx="0" formatCode="General">
                  <c:v>16391</c:v>
                </c:pt>
                <c:pt idx="1">
                  <c:v>52990</c:v>
                </c:pt>
                <c:pt idx="2">
                  <c:v>983</c:v>
                </c:pt>
                <c:pt idx="3">
                  <c:v>548</c:v>
                </c:pt>
                <c:pt idx="4">
                  <c:v>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50-4E65-BFE3-694A4E17D01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912409647"/>
        <c:axId val="912420047"/>
      </c:barChart>
      <c:catAx>
        <c:axId val="9124096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2420047"/>
        <c:crosses val="autoZero"/>
        <c:auto val="1"/>
        <c:lblAlgn val="ctr"/>
        <c:lblOffset val="100"/>
        <c:noMultiLvlLbl val="0"/>
      </c:catAx>
      <c:valAx>
        <c:axId val="9124200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24096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'10 besar alat'!$B$136:$B$145</c:f>
              <c:strCache>
                <c:ptCount val="10"/>
                <c:pt idx="0">
                  <c:v>Syringe Pump</c:v>
                </c:pt>
                <c:pt idx="1">
                  <c:v>Bedside Monitor</c:v>
                </c:pt>
                <c:pt idx="2">
                  <c:v>Flow Meter</c:v>
                </c:pt>
                <c:pt idx="3">
                  <c:v>Blood Pressure Monitor</c:v>
                </c:pt>
                <c:pt idx="4">
                  <c:v>Infusion Pump</c:v>
                </c:pt>
                <c:pt idx="5">
                  <c:v>Sphygmomanometer Aneroid</c:v>
                </c:pt>
                <c:pt idx="6">
                  <c:v>Suction Pump</c:v>
                </c:pt>
                <c:pt idx="7">
                  <c:v>Pulse Oximeter</c:v>
                </c:pt>
                <c:pt idx="8">
                  <c:v>Nebulizer</c:v>
                </c:pt>
                <c:pt idx="9">
                  <c:v>Electrocardiograph</c:v>
                </c:pt>
              </c:strCache>
            </c:strRef>
          </c:cat>
          <c:val>
            <c:numRef>
              <c:f>'10 besar alat'!$C$136:$C$145</c:f>
              <c:numCache>
                <c:formatCode>General</c:formatCode>
                <c:ptCount val="10"/>
                <c:pt idx="0">
                  <c:v>5524</c:v>
                </c:pt>
                <c:pt idx="1">
                  <c:v>5050</c:v>
                </c:pt>
                <c:pt idx="2">
                  <c:v>4476</c:v>
                </c:pt>
                <c:pt idx="3">
                  <c:v>3471</c:v>
                </c:pt>
                <c:pt idx="4">
                  <c:v>2983</c:v>
                </c:pt>
                <c:pt idx="5">
                  <c:v>2944</c:v>
                </c:pt>
                <c:pt idx="6">
                  <c:v>2431</c:v>
                </c:pt>
                <c:pt idx="7">
                  <c:v>1892</c:v>
                </c:pt>
                <c:pt idx="8">
                  <c:v>1795</c:v>
                </c:pt>
                <c:pt idx="9">
                  <c:v>1497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9C-4AED-878B-C5FE4E73390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230242319"/>
        <c:axId val="1230245647"/>
      </c:barChart>
      <c:catAx>
        <c:axId val="12302423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0245647"/>
        <c:crosses val="autoZero"/>
        <c:auto val="1"/>
        <c:lblAlgn val="ctr"/>
        <c:lblOffset val="100"/>
        <c:noMultiLvlLbl val="0"/>
      </c:catAx>
      <c:valAx>
        <c:axId val="12302456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02423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963193904380994"/>
          <c:y val="2.7324819933935353E-2"/>
          <c:w val="0.72090948227974672"/>
          <c:h val="0.70123605201925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'10 besar alat'!$A$150</c:f>
              <c:strCache>
                <c:ptCount val="1"/>
                <c:pt idx="0">
                  <c:v>2022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'10 besar alat'!$B$149:$D$149</c:f>
              <c:strCache>
                <c:ptCount val="3"/>
                <c:pt idx="0">
                  <c:v>JUMLAH FASYANKES</c:v>
                </c:pt>
                <c:pt idx="1">
                  <c:v>JUMLAH PEKERJA RADIASI</c:v>
                </c:pt>
                <c:pt idx="2">
                  <c:v>JUMLAH PEMBACAAN</c:v>
                </c:pt>
              </c:strCache>
            </c:strRef>
          </c:cat>
          <c:val>
            <c:numRef>
              <c:f>'10 besar alat'!$B$150:$D$150</c:f>
              <c:numCache>
                <c:formatCode>_-* #,##0_-;\-* #,##0_-;_-* "-"??_-;_-@_-</c:formatCode>
                <c:ptCount val="3"/>
                <c:pt idx="0" formatCode="General">
                  <c:v>529</c:v>
                </c:pt>
                <c:pt idx="1">
                  <c:v>4160</c:v>
                </c:pt>
                <c:pt idx="2">
                  <c:v>16359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81-4BD1-BBCC-4EE805D42697}"/>
            </c:ext>
          </c:extLst>
        </c:ser>
        <c:ser>
          <c:idx val="1"/>
          <c:order val="1"/>
          <c:tx>
            <c:strRef>
              <c:f>'10 besar alat'!$A$151</c:f>
              <c:strCache>
                <c:ptCount val="1"/>
                <c:pt idx="0">
                  <c:v>2021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'10 besar alat'!$B$149:$D$149</c:f>
              <c:strCache>
                <c:ptCount val="3"/>
                <c:pt idx="0">
                  <c:v>JUMLAH FASYANKES</c:v>
                </c:pt>
                <c:pt idx="1">
                  <c:v>JUMLAH PEKERJA RADIASI</c:v>
                </c:pt>
                <c:pt idx="2">
                  <c:v>JUMLAH PEMBACAAN</c:v>
                </c:pt>
              </c:strCache>
            </c:strRef>
          </c:cat>
          <c:val>
            <c:numRef>
              <c:f>'10 besar alat'!$B$151:$D$151</c:f>
              <c:numCache>
                <c:formatCode>_-* #,##0_-;\-* #,##0_-;_-* "-"??_-;_-@_-</c:formatCode>
                <c:ptCount val="3"/>
                <c:pt idx="0" formatCode="General">
                  <c:v>523</c:v>
                </c:pt>
                <c:pt idx="1">
                  <c:v>3838</c:v>
                </c:pt>
                <c:pt idx="2">
                  <c:v>14453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81-4BD1-BBCC-4EE805D42697}"/>
            </c:ext>
          </c:extLst>
        </c:ser>
        <c:ser>
          <c:idx val="2"/>
          <c:order val="2"/>
          <c:tx>
            <c:strRef>
              <c:f>'10 besar alat'!$A$152</c:f>
              <c:strCache>
                <c:ptCount val="1"/>
                <c:pt idx="0">
                  <c:v>2020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'10 besar alat'!$B$149:$D$149</c:f>
              <c:strCache>
                <c:ptCount val="3"/>
                <c:pt idx="0">
                  <c:v>JUMLAH FASYANKES</c:v>
                </c:pt>
                <c:pt idx="1">
                  <c:v>JUMLAH PEKERJA RADIASI</c:v>
                </c:pt>
                <c:pt idx="2">
                  <c:v>JUMLAH PEMBACAAN</c:v>
                </c:pt>
              </c:strCache>
            </c:strRef>
          </c:cat>
          <c:val>
            <c:numRef>
              <c:f>'10 besar alat'!$B$152:$D$152</c:f>
              <c:numCache>
                <c:formatCode>_-* #,##0_-;\-* #,##0_-;_-* "-"??_-;_-@_-</c:formatCode>
                <c:ptCount val="3"/>
                <c:pt idx="0" formatCode="General">
                  <c:v>554</c:v>
                </c:pt>
                <c:pt idx="1">
                  <c:v>3820</c:v>
                </c:pt>
                <c:pt idx="2">
                  <c:v>14639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81-4BD1-BBCC-4EE805D4269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858885759"/>
        <c:axId val="858867039"/>
      </c:barChart>
      <c:catAx>
        <c:axId val="8588857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867039"/>
        <c:crosses val="autoZero"/>
        <c:auto val="1"/>
        <c:lblAlgn val="ctr"/>
        <c:lblOffset val="100"/>
        <c:noMultiLvlLbl val="0"/>
      </c:catAx>
      <c:valAx>
        <c:axId val="8588670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88575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2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36CF3A3F-E260-4B09-52AB-0AA2FC1C09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604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C67E7644-AFFA-33BB-D0F0-C89E3EFDA3F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159" y="0"/>
            <a:ext cx="3038604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8" name="Rectangle 4">
            <a:extLst>
              <a:ext uri="{FF2B5EF4-FFF2-40B4-BE49-F238E27FC236}">
                <a16:creationId xmlns:a16="http://schemas.microsoft.com/office/drawing/2014/main" id="{AFC866B2-0765-73FE-8A5F-868366E3E42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135"/>
            <a:ext cx="3038604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9" name="Rectangle 5">
            <a:extLst>
              <a:ext uri="{FF2B5EF4-FFF2-40B4-BE49-F238E27FC236}">
                <a16:creationId xmlns:a16="http://schemas.microsoft.com/office/drawing/2014/main" id="{2E147D02-813D-FD4B-C50E-C2662997B15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159" y="8831135"/>
            <a:ext cx="3038604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861D46DC-26C6-4CA7-BFF2-5128EA85B2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FE38FB-0145-D458-7930-3A50CA1826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3779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6BA003-C883-42AF-0E1F-3407FFBC220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63779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97304270-FF8E-4763-AC82-3B416405D9D5}" type="datetimeFigureOut">
              <a:rPr lang="en-US"/>
              <a:pPr>
                <a:defRPr/>
              </a:pPr>
              <a:t>1/16/2023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C7872E6-8FDF-8340-F4A9-043F6A104E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79513" y="696913"/>
            <a:ext cx="4651375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42A339F-6199-88AC-E2D3-91012122CC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0713" y="4414824"/>
            <a:ext cx="5608975" cy="4184421"/>
          </a:xfrm>
          <a:prstGeom prst="rect">
            <a:avLst/>
          </a:prstGeom>
        </p:spPr>
        <p:txBody>
          <a:bodyPr vert="horz" lIns="91001" tIns="45501" rIns="91001" bIns="45501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2A506B-C2AA-DC12-FABA-43223BEC42A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31135"/>
            <a:ext cx="3038604" cy="463779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5CE36-C4DA-D15B-A4AC-3789D15C0E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159" y="8831135"/>
            <a:ext cx="3038604" cy="463779"/>
          </a:xfrm>
          <a:prstGeom prst="rect">
            <a:avLst/>
          </a:prstGeom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C89BDAF4-7AF6-42F6-89B1-CCE0CDD802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BDAF4-7AF6-42F6-89B1-CCE0CDD80211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0097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4CC21-EF44-E50B-26E7-8DC4B7CEB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6F682-BA07-51E1-F431-D4698B859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2F2F6-1346-0B88-A5DB-4A37CB517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FB2267-DE54-4B53-A7CB-0CB2F6AD05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1386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BE62D-3D32-F3B4-EAEB-28CC8E7F1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F97F5-EFC3-BB90-DB59-BA37E25FD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2033D-6046-EB89-B7E1-0B23A1D4F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B5705-4E17-4C86-A24E-C44E5EF7D3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143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266B1-9B3A-08AD-E6AA-07CB7320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89984F-842E-829B-A531-9B4442565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DD7FB-B331-0465-45A6-841149CA8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474480-5166-43C2-A39F-B80C39B329A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34480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61C55-813D-9DF6-AFB6-3E50E4C64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C084F3-D1EB-7ACB-0D09-9FE86117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2B246-1547-2FEA-F5A9-B8DE44463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833D43-A53C-4C76-8D8E-09D1C82853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289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566738" y="1752600"/>
            <a:ext cx="8001000" cy="42672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8ED61-930E-FC02-1F8E-BA3F34C45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4F900C-326A-783C-EC6E-8E012B7E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71795-CF69-8117-49C8-768090333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03166-3161-403D-A3C7-C6291AF80E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3384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2605E-5A11-392D-5883-3CB52B936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1D727-6633-9CE2-C704-49C14E7A6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67996-8C0F-1B0F-21D9-65B07CE16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7F7FD8-9587-4086-9918-B1C10FECAD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7333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03A1E-2D69-2AE0-93D5-043D2DBB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1CCF0-16A2-77EA-8783-683D9F3DE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74EBA-9774-89B9-6BE6-2DAEEDB63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55367C-FCA3-4CE4-8CF0-104A648049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6441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D54F37A-DFA4-A18E-D1E3-CC46200FF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9262C72-677F-1290-6B92-99F049539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C9966E7-6D28-2205-6F4F-5A9CFF956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1928B-3F26-482F-BEC0-68CFC6D1EE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9366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85D0E3F-FAF9-D77F-9591-7467B1BEC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27D0724-50F1-1863-8369-EBC7AE6F4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BB635CD-3711-96D6-4806-C01F5C1CD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FD5AF-2ED7-490E-92B2-E99A128907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457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AAA608F-6D03-BD63-E442-57B75403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B37E6A4-CDEC-C1D8-29C0-C4FD84F05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613FA99-6116-3647-5494-203728502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4215B5-82CB-4C00-ABE3-BE567B51E1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606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2A0E81D-1B52-0F47-C573-2EA09650C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47B9258-64B4-93C8-D1A3-8A1685746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C88D9FF-8FBC-805B-B6DE-5E9452E29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38DE6-7564-4951-9D9D-2EDE5197A1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89150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8F2FB5-9EA3-F5ED-61DB-17D52D5CC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660550A-5F7B-FC32-D8C0-DD8B6DB85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9DBC1A-60F3-D322-6D63-6B14FD4BE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BA842-776F-4B8F-BD72-35E68B595C2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9182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F3D586-4181-0A4D-5583-2A361070E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5212211-7FD6-DA7B-0F83-C31F5B958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B3A023B-861A-1F96-A52F-17945944E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712B1-A30F-44FA-BA3F-73949F60FC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9240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685CA10-0C0E-1EF2-4B2D-E899BF97770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id-ID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9A48162-5CEA-82F0-9ECD-36B6005597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id-ID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66E1F-6E8F-C1DE-50F9-D5AE1B903C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CB3B5-7C54-442E-050D-CF738F282E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30794-9301-DB33-C1D0-968F4AE25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85E937C-949D-4234-92CF-EBB1A70B772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61" r:id="rId1"/>
    <p:sldLayoutId id="2147486562" r:id="rId2"/>
    <p:sldLayoutId id="2147486563" r:id="rId3"/>
    <p:sldLayoutId id="2147486564" r:id="rId4"/>
    <p:sldLayoutId id="2147486565" r:id="rId5"/>
    <p:sldLayoutId id="2147486566" r:id="rId6"/>
    <p:sldLayoutId id="2147486567" r:id="rId7"/>
    <p:sldLayoutId id="2147486568" r:id="rId8"/>
    <p:sldLayoutId id="2147486569" r:id="rId9"/>
    <p:sldLayoutId id="2147486570" r:id="rId10"/>
    <p:sldLayoutId id="2147486571" r:id="rId11"/>
    <p:sldLayoutId id="2147486572" r:id="rId12"/>
    <p:sldLayoutId id="21474865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58834-3F2D-5931-34A9-30F0FA110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09" y="188640"/>
            <a:ext cx="8324155" cy="792385"/>
          </a:xfrm>
        </p:spPr>
        <p:txBody>
          <a:bodyPr/>
          <a:lstStyle/>
          <a:p>
            <a:pPr defTabSz="457200" eaLnBrk="1" hangingPunct="1">
              <a:defRPr/>
            </a:pPr>
            <a:r>
              <a:rPr lang="fi-FI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REALISASI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FASYANKES</a:t>
            </a:r>
            <a:r>
              <a:rPr lang="fi-FI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 YANG DILAYANI </a:t>
            </a:r>
            <a:r>
              <a:rPr lang="en-GB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BPFK SURABAYA </a:t>
            </a:r>
            <a:r>
              <a:rPr lang="en-US" altLang="en-US" sz="1600" dirty="0">
                <a:solidFill>
                  <a:prstClr val="black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TAHUN 2022</a:t>
            </a:r>
            <a:br>
              <a:rPr lang="en-US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lang="en-US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BERDASARKAN STATUS KEPEMILIKAN</a:t>
            </a:r>
            <a:br>
              <a:rPr lang="en-US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</a:br>
            <a:endParaRPr lang="en-ID" sz="16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6694EFC-03C1-B024-80E5-B7D3BB7688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0731905"/>
              </p:ext>
            </p:extLst>
          </p:nvPr>
        </p:nvGraphicFramePr>
        <p:xfrm>
          <a:off x="251520" y="1196752"/>
          <a:ext cx="8568952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F0663B59-366F-76ED-B6F7-587DDE592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81112"/>
          </a:xfrm>
        </p:spPr>
        <p:txBody>
          <a:bodyPr/>
          <a:lstStyle/>
          <a:p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REALISASI </a:t>
            </a:r>
            <a:r>
              <a:rPr lang="en-US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 (SPA)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YANG TELAH DILAKUKAN PENGUJIAN KALIBRASI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</a:br>
            <a:r>
              <a:rPr lang="id-ID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BPFK SURABAYA</a:t>
            </a: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 TAHUN 2022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(BERDASARKAN INSTALASI</a:t>
            </a:r>
            <a:r>
              <a:rPr lang="en-ID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)</a:t>
            </a:r>
            <a:endParaRPr lang="en-ID" alt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5DB7368-6CC0-19A5-B264-69E24C0B8D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2408328"/>
              </p:ext>
            </p:extLst>
          </p:nvPr>
        </p:nvGraphicFramePr>
        <p:xfrm>
          <a:off x="827584" y="1700808"/>
          <a:ext cx="756084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ED8EB674-EDA1-C35A-2F04-B7B2760E3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116632"/>
            <a:ext cx="7416800" cy="864394"/>
          </a:xfrm>
        </p:spPr>
        <p:txBody>
          <a:bodyPr/>
          <a:lstStyle/>
          <a:p>
            <a:pPr eaLnBrk="1" hangingPunct="1"/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PELAYANAN </a:t>
            </a:r>
            <a: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 BESAR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PENGUJIAN KALIBRASI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 (SPA)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BPFK SURABAYA TAHUN 2022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alt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16C5AC6-C0DC-1970-F1C5-EC30EA7D60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0731679"/>
              </p:ext>
            </p:extLst>
          </p:nvPr>
        </p:nvGraphicFramePr>
        <p:xfrm>
          <a:off x="683568" y="1340768"/>
          <a:ext cx="777686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B42E66B8-BD75-FDBA-4751-9298C4083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012" y="188640"/>
            <a:ext cx="66579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REALISASI LAYANAN </a:t>
            </a:r>
            <a: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TLD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 BPFK SURABAYA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TAHUN 2020 - 2022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1555FDF-3115-962C-3B14-FC44A85366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7846727"/>
              </p:ext>
            </p:extLst>
          </p:nvPr>
        </p:nvGraphicFramePr>
        <p:xfrm>
          <a:off x="683568" y="1196752"/>
          <a:ext cx="777686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EEAB1-CCB0-41AB-B2BE-9A1C442F0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1628800"/>
            <a:ext cx="8001000" cy="4320480"/>
          </a:xfrm>
        </p:spPr>
        <p:txBody>
          <a:bodyPr/>
          <a:lstStyle/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REALISASI</a:t>
            </a:r>
            <a:b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PELAYANAN PENGUJIAN KALIBRASI</a:t>
            </a:r>
            <a:b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</a:t>
            </a:r>
            <a:b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BPFK SURABAYA</a:t>
            </a:r>
            <a:b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TAHUN 2022</a:t>
            </a:r>
            <a:endParaRPr lang="en-ID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13">
            <a:extLst>
              <a:ext uri="{FF2B5EF4-FFF2-40B4-BE49-F238E27FC236}">
                <a16:creationId xmlns:a16="http://schemas.microsoft.com/office/drawing/2014/main" id="{61AD3C7F-5D8F-4A66-A3A7-D8CFCD358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39"/>
            <a:ext cx="1900238" cy="1141413"/>
          </a:xfrm>
          <a:prstGeom prst="rect">
            <a:avLst/>
          </a:prstGeom>
          <a:blipFill dpi="0" rotWithShape="1">
            <a:blip r:embed="rId3">
              <a:alphaModFix amt="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F07876E5-652F-4E1D-B07B-F1E328E17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445" y="104105"/>
            <a:ext cx="3887787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DF93DBE1-3135-4DA0-8199-3C3C0B295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462" y="-750"/>
            <a:ext cx="1506538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7533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19807D50-4202-BD6D-0C08-BFCB479BD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647799"/>
          </a:xfrm>
        </p:spPr>
        <p:txBody>
          <a:bodyPr/>
          <a:lstStyle/>
          <a:p>
            <a:r>
              <a:rPr lang="fi-FI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REALISASI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FASYANKES</a:t>
            </a:r>
            <a:r>
              <a:rPr lang="fi-FI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YANG DILAYANI </a:t>
            </a:r>
            <a:r>
              <a:rPr lang="en-GB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US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TAHUN 2022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BERDASARKAN JENIS FASYANKES</a:t>
            </a:r>
            <a:endParaRPr lang="en-ID" alt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E4D4878-151F-1378-012B-CF4B6DFC12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1769536"/>
              </p:ext>
            </p:extLst>
          </p:nvPr>
        </p:nvGraphicFramePr>
        <p:xfrm>
          <a:off x="457200" y="1052736"/>
          <a:ext cx="82296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6FABF8B5-92D7-DB89-ABE9-B208444A7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60648"/>
            <a:ext cx="8001000" cy="576808"/>
          </a:xfrm>
        </p:spPr>
        <p:txBody>
          <a:bodyPr/>
          <a:lstStyle/>
          <a:p>
            <a:r>
              <a:rPr lang="fi-FI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REALISASI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FASYANKES</a:t>
            </a:r>
            <a:r>
              <a:rPr lang="fi-FI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YANG DILAYANI </a:t>
            </a:r>
            <a:r>
              <a:rPr lang="en-GB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US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TAHUN 2022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BERDASARKAN PROVINSI</a:t>
            </a:r>
            <a:endParaRPr lang="en-ID" alt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A9930E2-D7A0-1B43-6D44-7281520A8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406943"/>
              </p:ext>
            </p:extLst>
          </p:nvPr>
        </p:nvGraphicFramePr>
        <p:xfrm>
          <a:off x="719571" y="1196752"/>
          <a:ext cx="7704858" cy="52055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2069">
                  <a:extLst>
                    <a:ext uri="{9D8B030D-6E8A-4147-A177-3AD203B41FA5}">
                      <a16:colId xmlns:a16="http://schemas.microsoft.com/office/drawing/2014/main" val="1728861350"/>
                    </a:ext>
                  </a:extLst>
                </a:gridCol>
                <a:gridCol w="2968780">
                  <a:extLst>
                    <a:ext uri="{9D8B030D-6E8A-4147-A177-3AD203B41FA5}">
                      <a16:colId xmlns:a16="http://schemas.microsoft.com/office/drawing/2014/main" val="3567256743"/>
                    </a:ext>
                  </a:extLst>
                </a:gridCol>
                <a:gridCol w="1227146">
                  <a:extLst>
                    <a:ext uri="{9D8B030D-6E8A-4147-A177-3AD203B41FA5}">
                      <a16:colId xmlns:a16="http://schemas.microsoft.com/office/drawing/2014/main" val="1118314276"/>
                    </a:ext>
                  </a:extLst>
                </a:gridCol>
                <a:gridCol w="965621">
                  <a:extLst>
                    <a:ext uri="{9D8B030D-6E8A-4147-A177-3AD203B41FA5}">
                      <a16:colId xmlns:a16="http://schemas.microsoft.com/office/drawing/2014/main" val="1720263"/>
                    </a:ext>
                  </a:extLst>
                </a:gridCol>
                <a:gridCol w="965621">
                  <a:extLst>
                    <a:ext uri="{9D8B030D-6E8A-4147-A177-3AD203B41FA5}">
                      <a16:colId xmlns:a16="http://schemas.microsoft.com/office/drawing/2014/main" val="1656041165"/>
                    </a:ext>
                  </a:extLst>
                </a:gridCol>
                <a:gridCol w="965621">
                  <a:extLst>
                    <a:ext uri="{9D8B030D-6E8A-4147-A177-3AD203B41FA5}">
                      <a16:colId xmlns:a16="http://schemas.microsoft.com/office/drawing/2014/main" val="2222400054"/>
                    </a:ext>
                  </a:extLst>
                </a:gridCol>
              </a:tblGrid>
              <a:tr h="49946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Provinsi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Per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Jenis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Fasyankes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Fasyankes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Per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Provinsi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93684"/>
                  </a:ext>
                </a:extLst>
              </a:tr>
              <a:tr h="3174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Rumah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Sakit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Puskesmas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Klinik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Dll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773683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Jawa Timur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86508409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Bali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3611077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Nusa Tenggara Barat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94771441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Nusa Tenggara Timur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62020523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Selatan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6891048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Tengah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8765195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Timur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05090564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Utara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97199677"/>
                  </a:ext>
                </a:extLst>
              </a:tr>
              <a:tr h="25116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Dalam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Wilker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264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984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673200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Jawa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Tengah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07671962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 Yogyakarta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82821541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DKI Jakarta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36876041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Jawa Barat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5961194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Banten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46796558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Kepulauan Riau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58920921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Sumatera Barat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6480821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Sulawesi Selatan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47263239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Sulawesi Tengah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5171133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Papua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5308558"/>
                  </a:ext>
                </a:extLst>
              </a:tr>
              <a:tr h="1995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Luar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Wilker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720795"/>
                  </a:ext>
                </a:extLst>
              </a:tr>
              <a:tr h="3464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Per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Jenis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Fasyankes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476" marR="7476" marT="747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272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1008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03563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42">
            <a:extLst>
              <a:ext uri="{FF2B5EF4-FFF2-40B4-BE49-F238E27FC236}">
                <a16:creationId xmlns:a16="http://schemas.microsoft.com/office/drawing/2014/main" id="{ACE62060-CB89-EDB0-7D14-623F596F4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640"/>
            <a:ext cx="8353425" cy="83099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REALISASI PELAYANAN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RUMAH SAKIT</a:t>
            </a:r>
            <a:r>
              <a:rPr lang="fi-FI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DI WILKER </a:t>
            </a: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&amp; LUAR WILKER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ID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TAHUN </a:t>
            </a:r>
            <a: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2022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(BERDASARKAN PROVINSI)</a:t>
            </a:r>
            <a:endParaRPr lang="en-GB" altLang="en-US" sz="16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F4068DD-D14F-F839-4F73-E5847A2F73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361390"/>
              </p:ext>
            </p:extLst>
          </p:nvPr>
        </p:nvGraphicFramePr>
        <p:xfrm>
          <a:off x="827584" y="1380997"/>
          <a:ext cx="7488831" cy="5055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9802">
                  <a:extLst>
                    <a:ext uri="{9D8B030D-6E8A-4147-A177-3AD203B41FA5}">
                      <a16:colId xmlns:a16="http://schemas.microsoft.com/office/drawing/2014/main" val="809694780"/>
                    </a:ext>
                  </a:extLst>
                </a:gridCol>
                <a:gridCol w="3267641">
                  <a:extLst>
                    <a:ext uri="{9D8B030D-6E8A-4147-A177-3AD203B41FA5}">
                      <a16:colId xmlns:a16="http://schemas.microsoft.com/office/drawing/2014/main" val="1355765096"/>
                    </a:ext>
                  </a:extLst>
                </a:gridCol>
                <a:gridCol w="1418692">
                  <a:extLst>
                    <a:ext uri="{9D8B030D-6E8A-4147-A177-3AD203B41FA5}">
                      <a16:colId xmlns:a16="http://schemas.microsoft.com/office/drawing/2014/main" val="385834510"/>
                    </a:ext>
                  </a:extLst>
                </a:gridCol>
                <a:gridCol w="1116348">
                  <a:extLst>
                    <a:ext uri="{9D8B030D-6E8A-4147-A177-3AD203B41FA5}">
                      <a16:colId xmlns:a16="http://schemas.microsoft.com/office/drawing/2014/main" val="906292253"/>
                    </a:ext>
                  </a:extLst>
                </a:gridCol>
                <a:gridCol w="1116348">
                  <a:extLst>
                    <a:ext uri="{9D8B030D-6E8A-4147-A177-3AD203B41FA5}">
                      <a16:colId xmlns:a16="http://schemas.microsoft.com/office/drawing/2014/main" val="2505875988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Provinsi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endParaRPr lang="en-US" sz="12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Cakupan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Realisasi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Pelayanan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Realisasi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Pelayanan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935725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Jawa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Timur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54%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4055725100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Bali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776052784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Nusa Tenggara Barat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367013945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Nusa Tenggara Timur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41%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1927652669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Selatan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3385289192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Tengah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4050305232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Timur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457786213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Utara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35448162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Dalam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Wilker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714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324892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Jawa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Tengah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1927975413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 Yogyakarta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3655744230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DKI Jakarta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36128043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Jawa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Barat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4032188656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Banten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440081618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Kepulauan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Riau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2234370569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Sumatera Barat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3125453776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Sulawesi Selatan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1426466532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Sulawesi Tengah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3123387313"/>
                  </a:ext>
                </a:extLst>
              </a:tr>
              <a:tr h="1871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Papua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/>
                </a:tc>
                <a:extLst>
                  <a:ext uri="{0D108BD9-81ED-4DB2-BD59-A6C34878D82A}">
                    <a16:rowId xmlns:a16="http://schemas.microsoft.com/office/drawing/2014/main" val="288296001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Luar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Wilker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</a:p>
                  </a:txBody>
                  <a:tcPr marL="7982" marR="7982" marT="7982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</a:p>
                  </a:txBody>
                  <a:tcPr marL="7982" marR="7982" marT="7982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</a:p>
                  </a:txBody>
                  <a:tcPr marL="7982" marR="7982" marT="7982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94893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RS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982" marR="7982" marT="7982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99195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42">
            <a:extLst>
              <a:ext uri="{FF2B5EF4-FFF2-40B4-BE49-F238E27FC236}">
                <a16:creationId xmlns:a16="http://schemas.microsoft.com/office/drawing/2014/main" id="{CAC3A1FF-7843-69C2-DCAD-368E20D67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85738"/>
            <a:ext cx="87852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REALISASI PELAYANAN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PUSKESMAS</a:t>
            </a:r>
            <a:r>
              <a:rPr lang="fi-FI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 DI WILKER</a:t>
            </a:r>
            <a:r>
              <a:rPr lang="en-GB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 &amp; LUAR WILKER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ID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TAHUN </a:t>
            </a:r>
            <a:r>
              <a:rPr lang="en-US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2022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(BERDASARKAN PROVINSI)</a:t>
            </a:r>
            <a:endParaRPr lang="en-GB" altLang="en-US" sz="16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028D742-EA61-D7DD-B7C0-64273FFA9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637134"/>
              </p:ext>
            </p:extLst>
          </p:nvPr>
        </p:nvGraphicFramePr>
        <p:xfrm>
          <a:off x="899592" y="1340768"/>
          <a:ext cx="7272807" cy="504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1546">
                  <a:extLst>
                    <a:ext uri="{9D8B030D-6E8A-4147-A177-3AD203B41FA5}">
                      <a16:colId xmlns:a16="http://schemas.microsoft.com/office/drawing/2014/main" val="855220675"/>
                    </a:ext>
                  </a:extLst>
                </a:gridCol>
                <a:gridCol w="2326527">
                  <a:extLst>
                    <a:ext uri="{9D8B030D-6E8A-4147-A177-3AD203B41FA5}">
                      <a16:colId xmlns:a16="http://schemas.microsoft.com/office/drawing/2014/main" val="557434334"/>
                    </a:ext>
                  </a:extLst>
                </a:gridCol>
                <a:gridCol w="1314410">
                  <a:extLst>
                    <a:ext uri="{9D8B030D-6E8A-4147-A177-3AD203B41FA5}">
                      <a16:colId xmlns:a16="http://schemas.microsoft.com/office/drawing/2014/main" val="2437277689"/>
                    </a:ext>
                  </a:extLst>
                </a:gridCol>
                <a:gridCol w="1314410">
                  <a:extLst>
                    <a:ext uri="{9D8B030D-6E8A-4147-A177-3AD203B41FA5}">
                      <a16:colId xmlns:a16="http://schemas.microsoft.com/office/drawing/2014/main" val="2265853640"/>
                    </a:ext>
                  </a:extLst>
                </a:gridCol>
                <a:gridCol w="1555914">
                  <a:extLst>
                    <a:ext uri="{9D8B030D-6E8A-4147-A177-3AD203B41FA5}">
                      <a16:colId xmlns:a16="http://schemas.microsoft.com/office/drawing/2014/main" val="3797656649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Provinsi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endParaRPr lang="en-US" sz="12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Cakupan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Puskesmas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endParaRPr lang="en-US" sz="12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Realisasi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Pelayanan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Realisasi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Pelayanan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3787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Jawa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Timur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970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19505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Bali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854264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Nusa Tenggara Barat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2520191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Nusa Tenggara Timur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9478365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Selatan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601531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Tengah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4883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Timur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126559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Utara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361396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Dalam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Wilker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2360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288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052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Jawa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Tengah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82862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Luar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Wilker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4125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Puskesmas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7605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2">
            <a:extLst>
              <a:ext uri="{FF2B5EF4-FFF2-40B4-BE49-F238E27FC236}">
                <a16:creationId xmlns:a16="http://schemas.microsoft.com/office/drawing/2014/main" id="{B464A6D4-667E-7C9C-82F6-609F50979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06375"/>
            <a:ext cx="85328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REALISASI PELAYANAN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KLINIK DAN LAIN-LAIN</a:t>
            </a:r>
            <a:r>
              <a:rPr lang="fi-FI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 DI WILKER </a:t>
            </a:r>
            <a:r>
              <a:rPr lang="en-GB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&amp; LUAR WILKER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ID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TAHUN </a:t>
            </a:r>
            <a:r>
              <a:rPr lang="en-US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2022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(BERDASARKAN PROVINSI)</a:t>
            </a:r>
            <a:endParaRPr lang="en-GB" altLang="en-US" sz="16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E1A306A-5039-1407-DD64-5EF9DF6DDE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350537"/>
              </p:ext>
            </p:extLst>
          </p:nvPr>
        </p:nvGraphicFramePr>
        <p:xfrm>
          <a:off x="719572" y="1412776"/>
          <a:ext cx="7704855" cy="4621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2276">
                  <a:extLst>
                    <a:ext uri="{9D8B030D-6E8A-4147-A177-3AD203B41FA5}">
                      <a16:colId xmlns:a16="http://schemas.microsoft.com/office/drawing/2014/main" val="1783644317"/>
                    </a:ext>
                  </a:extLst>
                </a:gridCol>
                <a:gridCol w="2500072">
                  <a:extLst>
                    <a:ext uri="{9D8B030D-6E8A-4147-A177-3AD203B41FA5}">
                      <a16:colId xmlns:a16="http://schemas.microsoft.com/office/drawing/2014/main" val="2453542858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422471844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814634252"/>
                    </a:ext>
                  </a:extLst>
                </a:gridCol>
                <a:gridCol w="1476163">
                  <a:extLst>
                    <a:ext uri="{9D8B030D-6E8A-4147-A177-3AD203B41FA5}">
                      <a16:colId xmlns:a16="http://schemas.microsoft.com/office/drawing/2014/main" val="4099298151"/>
                    </a:ext>
                  </a:extLst>
                </a:gridCol>
              </a:tblGrid>
              <a:tr h="36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Provinsi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endParaRPr lang="en-US" sz="12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Cakupan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Klinik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Dan Lain-Lain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endParaRPr lang="en-US" sz="12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 rtl="0" fontAlgn="ctr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Realisasi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Pelayanan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Realisasi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Pelayanan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72762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Jawa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Timur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1089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36%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4594277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Bali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029750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Nusa Tenggara Barat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4951919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Nusa Tenggara Timur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1086812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Selatan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372730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Tengah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077228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Timur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293968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Kalimantan Utara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38%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3042789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Dalam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Wilker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2157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432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1422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Jawa</a:t>
                      </a:r>
                      <a:r>
                        <a:rPr lang="en-US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Tengah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66323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DKI Jakarta</a:t>
                      </a:r>
                    </a:p>
                  </a:txBody>
                  <a:tcPr marL="6350" marR="6350" marT="635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0985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Jawa Barat</a:t>
                      </a:r>
                    </a:p>
                  </a:txBody>
                  <a:tcPr marL="6350" marR="6350" marT="635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51124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Banten</a:t>
                      </a:r>
                    </a:p>
                  </a:txBody>
                  <a:tcPr marL="6350" marR="6350" marT="635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73336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Kepulauan Riau</a:t>
                      </a:r>
                    </a:p>
                  </a:txBody>
                  <a:tcPr marL="6350" marR="6350" marT="635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65109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Sumatera Barat</a:t>
                      </a:r>
                    </a:p>
                  </a:txBody>
                  <a:tcPr marL="6350" marR="6350" marT="635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05980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Sulawesi Selatan</a:t>
                      </a:r>
                    </a:p>
                  </a:txBody>
                  <a:tcPr marL="6350" marR="6350" marT="635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6961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Sulawesi Tengah</a:t>
                      </a:r>
                    </a:p>
                  </a:txBody>
                  <a:tcPr marL="6350" marR="6350" marT="635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857128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Papua</a:t>
                      </a:r>
                    </a:p>
                  </a:txBody>
                  <a:tcPr marL="6350" marR="6350" marT="635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82772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Luar</a:t>
                      </a:r>
                      <a:r>
                        <a:rPr lang="en-US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Wilker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79944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rtl="0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Klinik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Dll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4199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BD2F1BED-0178-9D8E-A806-833E34FD2D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201613"/>
            <a:ext cx="7200900" cy="9239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REALISASI PELAYANAN PENGUJIAN KALIBRASI</a:t>
            </a:r>
            <a:b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 (SPA) DI </a:t>
            </a:r>
            <a:r>
              <a:rPr lang="en-US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RS RUJUKAN</a:t>
            </a:r>
            <a:b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WILKER BPFK SURABAYA (21 RS)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6824879-DB74-FC94-B432-F807736C55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9057514"/>
              </p:ext>
            </p:extLst>
          </p:nvPr>
        </p:nvGraphicFramePr>
        <p:xfrm>
          <a:off x="683569" y="1340768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9FB1B8B-3979-2A60-6622-8453FFE3E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116632"/>
            <a:ext cx="7129463" cy="864096"/>
          </a:xfrm>
        </p:spPr>
        <p:txBody>
          <a:bodyPr/>
          <a:lstStyle/>
          <a:p>
            <a:pPr eaLnBrk="1" hangingPunct="1"/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JUMLAH </a:t>
            </a:r>
            <a: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 (SPA)</a:t>
            </a:r>
            <a:b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BERDASARKAN</a:t>
            </a:r>
            <a: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LAIK PAKAI / TIDAK LAIK PAKAI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TAHUN 2020 - 2022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GB" alt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F3A2A61-0D89-129E-C2F9-3206BD675F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5282720"/>
              </p:ext>
            </p:extLst>
          </p:nvPr>
        </p:nvGraphicFramePr>
        <p:xfrm>
          <a:off x="611560" y="1340768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15650</TotalTime>
  <Words>649</Words>
  <Application>Microsoft Office PowerPoint</Application>
  <PresentationFormat>On-screen Show (4:3)</PresentationFormat>
  <Paragraphs>433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Verdana</vt:lpstr>
      <vt:lpstr>Office Theme</vt:lpstr>
      <vt:lpstr>REALISASI FASYANKES YANG DILAYANI BPFK SURABAYA TAHUN 2022 BERDASARKAN STATUS KEPEMILIKAN </vt:lpstr>
      <vt:lpstr>REALISASI PELAYANAN PENGUJIAN KALIBRASI SARANA PRASARANA ALAT KESEHATAN BPFK SURABAYA TAHUN 2022</vt:lpstr>
      <vt:lpstr>REALISASI FASYANKES YANG DILAYANI BPFK SURABAYA TAHUN 2022 BERDASARKAN JENIS FASYANKES</vt:lpstr>
      <vt:lpstr>REALISASI FASYANKES YANG DILAYANI BPFK SURABAYA TAHUN 2022 BERDASARKAN PROVINSI</vt:lpstr>
      <vt:lpstr>PowerPoint Presentation</vt:lpstr>
      <vt:lpstr>PowerPoint Presentation</vt:lpstr>
      <vt:lpstr>PowerPoint Presentation</vt:lpstr>
      <vt:lpstr>REALISASI PELAYANAN PENGUJIAN KALIBRASI SARANA PRASARANA ALAT KESEHATAN (SPA) DI RS RUJUKAN WILKER BPFK SURABAYA (21 RS)</vt:lpstr>
      <vt:lpstr> JUMLAH SARANA PRASARANA ALAT KESEHATAN (SPA) BERDASARKAN LAIK PAKAI / TIDAK LAIK PAKAI TAHUN 2020 - 2022 </vt:lpstr>
      <vt:lpstr>REALISASI SARANA PRASARANA ALAT KESEHATAN (SPA) YANG TELAH DILAKUKAN PENGUJIAN KALIBRASI BPFK SURABAYA TAHUN 2022 (BERDASARKAN INSTALASI)</vt:lpstr>
      <vt:lpstr> PELAYANAN 10 BESAR PENGUJIAN KALIBRASI SARANA PRASARANA ALAT KESEHATAN (SPA) BPFK SURABAYA TAHUN 2022 </vt:lpstr>
      <vt:lpstr>PowerPoint Presentation</vt:lpstr>
    </vt:vector>
  </TitlesOfParts>
  <Company>Ali Anggoro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LAPORAN KEGIATAN SEKSI PELAYANAN TEKNIS  BPFK SURABAYA  TAHUN 2012</dc:title>
  <dc:creator>Ali Anggoro</dc:creator>
  <cp:lastModifiedBy>User</cp:lastModifiedBy>
  <cp:revision>898</cp:revision>
  <cp:lastPrinted>2023-01-10T02:10:22Z</cp:lastPrinted>
  <dcterms:created xsi:type="dcterms:W3CDTF">2012-11-22T06:12:07Z</dcterms:created>
  <dcterms:modified xsi:type="dcterms:W3CDTF">2023-01-16T09:01:46Z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