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560" r:id="rId1"/>
    <p:sldMasterId id="2147486574" r:id="rId2"/>
  </p:sldMasterIdLst>
  <p:notesMasterIdLst>
    <p:notesMasterId r:id="rId18"/>
  </p:notesMasterIdLst>
  <p:handoutMasterIdLst>
    <p:handoutMasterId r:id="rId19"/>
  </p:handoutMasterIdLst>
  <p:sldIdLst>
    <p:sldId id="503" r:id="rId3"/>
    <p:sldId id="505" r:id="rId4"/>
    <p:sldId id="498" r:id="rId5"/>
    <p:sldId id="500" r:id="rId6"/>
    <p:sldId id="506" r:id="rId7"/>
    <p:sldId id="292" r:id="rId8"/>
    <p:sldId id="507" r:id="rId9"/>
    <p:sldId id="273" r:id="rId10"/>
    <p:sldId id="274" r:id="rId11"/>
    <p:sldId id="508" r:id="rId12"/>
    <p:sldId id="345" r:id="rId13"/>
    <p:sldId id="330" r:id="rId14"/>
    <p:sldId id="502" r:id="rId15"/>
    <p:sldId id="317" r:id="rId16"/>
    <p:sldId id="490" r:id="rId17"/>
  </p:sldIdLst>
  <p:sldSz cx="9144000" cy="6858000" type="screen4x3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33CCCC"/>
    <a:srgbClr val="FFFF66"/>
    <a:srgbClr val="09B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96" autoAdjust="0"/>
    <p:restoredTop sz="93186" autoAdjust="0"/>
  </p:normalViewPr>
  <p:slideViewPr>
    <p:cSldViewPr>
      <p:cViewPr varScale="1">
        <p:scale>
          <a:sx n="77" d="100"/>
          <a:sy n="77" d="100"/>
        </p:scale>
        <p:origin x="169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Data!$A$87</c:f>
              <c:strCache>
                <c:ptCount val="1"/>
                <c:pt idx="0">
                  <c:v>Rumah Sakit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Data!$B$86:$G$86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Data!$B$87:$G$87</c:f>
              <c:numCache>
                <c:formatCode>_(* #,##0_);_(* \(#,##0\);_(* "-"_);_(@_)</c:formatCode>
                <c:ptCount val="6"/>
                <c:pt idx="0" formatCode="General">
                  <c:v>761</c:v>
                </c:pt>
                <c:pt idx="1">
                  <c:v>242</c:v>
                </c:pt>
                <c:pt idx="2" formatCode="0%">
                  <c:v>0.3311432325886991</c:v>
                </c:pt>
                <c:pt idx="3" formatCode="General">
                  <c:v>39</c:v>
                </c:pt>
                <c:pt idx="4">
                  <c:v>281</c:v>
                </c:pt>
                <c:pt idx="5" formatCode="0%">
                  <c:v>0.36925098554533509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22-4CC2-8C4A-CA0EBF6C1F09}"/>
            </c:ext>
          </c:extLst>
        </c:ser>
        <c:ser>
          <c:idx val="1"/>
          <c:order val="1"/>
          <c:tx>
            <c:strRef>
              <c:f>Data!$A$88</c:f>
              <c:strCache>
                <c:ptCount val="1"/>
                <c:pt idx="0">
                  <c:v>Puskesmas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Data!$B$86:$G$86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Data!$B$88:$G$88</c:f>
              <c:numCache>
                <c:formatCode>_(* #,##0_);_(* \(#,##0\);_(* "-"_);_(@_)</c:formatCode>
                <c:ptCount val="6"/>
                <c:pt idx="0" formatCode="General">
                  <c:v>2377</c:v>
                </c:pt>
                <c:pt idx="1">
                  <c:v>279</c:v>
                </c:pt>
                <c:pt idx="2" formatCode="0%">
                  <c:v>9.633992427429533E-2</c:v>
                </c:pt>
                <c:pt idx="3" formatCode="General">
                  <c:v>1</c:v>
                </c:pt>
                <c:pt idx="4" formatCode="General">
                  <c:v>280</c:v>
                </c:pt>
                <c:pt idx="5" formatCode="0%">
                  <c:v>0.11779554059739167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22-4CC2-8C4A-CA0EBF6C1F09}"/>
            </c:ext>
          </c:extLst>
        </c:ser>
        <c:ser>
          <c:idx val="2"/>
          <c:order val="2"/>
          <c:tx>
            <c:strRef>
              <c:f>Data!$A$89</c:f>
              <c:strCache>
                <c:ptCount val="1"/>
                <c:pt idx="0">
                  <c:v>Klinik Dll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Data!$B$86:$G$86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Data!$B$89:$G$89</c:f>
              <c:numCache>
                <c:formatCode>_(* #,##0_);_(* \(#,##0\);_(* "-"_);_(@_)</c:formatCode>
                <c:ptCount val="6"/>
                <c:pt idx="0" formatCode="General">
                  <c:v>3808</c:v>
                </c:pt>
                <c:pt idx="1">
                  <c:v>666</c:v>
                </c:pt>
                <c:pt idx="2" formatCode="0%">
                  <c:v>0.16465336134453781</c:v>
                </c:pt>
                <c:pt idx="3" formatCode="General">
                  <c:v>37</c:v>
                </c:pt>
                <c:pt idx="4" formatCode="General">
                  <c:v>703</c:v>
                </c:pt>
                <c:pt idx="5" formatCode="0%">
                  <c:v>0.18461134453781514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22-4CC2-8C4A-CA0EBF6C1F09}"/>
            </c:ext>
          </c:extLst>
        </c:ser>
        <c:ser>
          <c:idx val="3"/>
          <c:order val="3"/>
          <c:tx>
            <c:strRef>
              <c:f>Data!$A$90</c:f>
              <c:strCache>
                <c:ptCount val="1"/>
                <c:pt idx="0">
                  <c:v>Jumlah Fasyankes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Data!$B$86:$G$86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Data!$B$90:$G$90</c:f>
              <c:numCache>
                <c:formatCode>General</c:formatCode>
                <c:ptCount val="6"/>
                <c:pt idx="0">
                  <c:v>6946</c:v>
                </c:pt>
                <c:pt idx="1">
                  <c:v>1187</c:v>
                </c:pt>
                <c:pt idx="2" formatCode="0%">
                  <c:v>0.17088972070256261</c:v>
                </c:pt>
                <c:pt idx="3">
                  <c:v>77</c:v>
                </c:pt>
                <c:pt idx="4">
                  <c:v>1264</c:v>
                </c:pt>
                <c:pt idx="5" formatCode="0%">
                  <c:v>0.18197523754678951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22-4CC2-8C4A-CA0EBF6C1F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0663584"/>
        <c:axId val="560666304"/>
        <c:axId val="0"/>
      </c:bar3DChart>
      <c:catAx>
        <c:axId val="560663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666304"/>
        <c:crosses val="autoZero"/>
        <c:auto val="1"/>
        <c:lblAlgn val="ctr"/>
        <c:lblOffset val="100"/>
        <c:noMultiLvlLbl val="0"/>
      </c:catAx>
      <c:valAx>
        <c:axId val="56066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6635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Sheet1!$B$4:$B$10</c:f>
              <c:strCache>
                <c:ptCount val="7"/>
                <c:pt idx="0">
                  <c:v>Jatim</c:v>
                </c:pt>
                <c:pt idx="1">
                  <c:v>Bali</c:v>
                </c:pt>
                <c:pt idx="2">
                  <c:v>NTB</c:v>
                </c:pt>
                <c:pt idx="3">
                  <c:v>NTT</c:v>
                </c:pt>
                <c:pt idx="4">
                  <c:v>Kaltim</c:v>
                </c:pt>
                <c:pt idx="5">
                  <c:v>Kaltara</c:v>
                </c:pt>
                <c:pt idx="6">
                  <c:v>Jumlah</c:v>
                </c:pt>
              </c:strCache>
            </c:strRef>
          </c:cat>
          <c:val>
            <c:numRef>
              <c:f>Sheet1!$C$4:$C$10</c:f>
              <c:numCache>
                <c:formatCode>General</c:formatCode>
                <c:ptCount val="7"/>
                <c:pt idx="0">
                  <c:v>7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  <c:pt idx="6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59-4E75-8A86-43DFAF62867D}"/>
            </c:ext>
          </c:extLst>
        </c:ser>
        <c:ser>
          <c:idx val="1"/>
          <c:order val="1"/>
          <c:tx>
            <c:strRef>
              <c:f>Sheet1!$D$3</c:f>
              <c:strCache>
                <c:ptCount val="1"/>
                <c:pt idx="0">
                  <c:v>Realisasi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Sheet1!$B$4:$B$10</c:f>
              <c:strCache>
                <c:ptCount val="7"/>
                <c:pt idx="0">
                  <c:v>Jatim</c:v>
                </c:pt>
                <c:pt idx="1">
                  <c:v>Bali</c:v>
                </c:pt>
                <c:pt idx="2">
                  <c:v>NTB</c:v>
                </c:pt>
                <c:pt idx="3">
                  <c:v>NTT</c:v>
                </c:pt>
                <c:pt idx="4">
                  <c:v>Kaltim</c:v>
                </c:pt>
                <c:pt idx="5">
                  <c:v>Kaltara</c:v>
                </c:pt>
                <c:pt idx="6">
                  <c:v>Jumlah</c:v>
                </c:pt>
              </c:strCache>
            </c:strRef>
          </c:cat>
          <c:val>
            <c:numRef>
              <c:f>Sheet1!$D$4:$D$10</c:f>
              <c:numCache>
                <c:formatCode>General</c:formatCode>
                <c:ptCount val="7"/>
                <c:pt idx="0">
                  <c:v>7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  <c:pt idx="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59-4E75-8A86-43DFAF62867D}"/>
            </c:ext>
          </c:extLst>
        </c:ser>
        <c:ser>
          <c:idx val="2"/>
          <c:order val="2"/>
          <c:tx>
            <c:strRef>
              <c:f>Sheet1!$E$3</c:f>
              <c:strCache>
                <c:ptCount val="1"/>
                <c:pt idx="0">
                  <c:v>% Realisasi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Sheet1!$B$4:$B$10</c:f>
              <c:strCache>
                <c:ptCount val="7"/>
                <c:pt idx="0">
                  <c:v>Jatim</c:v>
                </c:pt>
                <c:pt idx="1">
                  <c:v>Bali</c:v>
                </c:pt>
                <c:pt idx="2">
                  <c:v>NTB</c:v>
                </c:pt>
                <c:pt idx="3">
                  <c:v>NTT</c:v>
                </c:pt>
                <c:pt idx="4">
                  <c:v>Kaltim</c:v>
                </c:pt>
                <c:pt idx="5">
                  <c:v>Kaltara</c:v>
                </c:pt>
                <c:pt idx="6">
                  <c:v>Jumlah</c:v>
                </c:pt>
              </c:strCache>
            </c:strRef>
          </c:cat>
          <c:val>
            <c:numRef>
              <c:f>Sheet1!$E$4:$E$10</c:f>
              <c:numCache>
                <c:formatCode>0%</c:formatCode>
                <c:ptCount val="7"/>
                <c:pt idx="0">
                  <c:v>1</c:v>
                </c:pt>
                <c:pt idx="1">
                  <c:v>1</c:v>
                </c:pt>
                <c:pt idx="2">
                  <c:v>0.5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0.95238095238095233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59-4E75-8A86-43DFAF6286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5880400"/>
        <c:axId val="505878224"/>
      </c:barChart>
      <c:catAx>
        <c:axId val="50588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78224"/>
        <c:crosses val="autoZero"/>
        <c:auto val="1"/>
        <c:lblAlgn val="ctr"/>
        <c:lblOffset val="100"/>
        <c:noMultiLvlLbl val="0"/>
      </c:catAx>
      <c:valAx>
        <c:axId val="50587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804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Sheet1!$F$21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Sheet1!$G$20:$K$20</c:f>
              <c:strCache>
                <c:ptCount val="5"/>
                <c:pt idx="0">
                  <c:v>Laik Pakai</c:v>
                </c:pt>
                <c:pt idx="1">
                  <c:v>Tidak Laik Pakai</c:v>
                </c:pt>
                <c:pt idx="2">
                  <c:v>Jumlah</c:v>
                </c:pt>
                <c:pt idx="3">
                  <c:v>% Laik Pakai</c:v>
                </c:pt>
                <c:pt idx="4">
                  <c:v>% Tidak Laik Pakai</c:v>
                </c:pt>
              </c:strCache>
            </c:strRef>
          </c:cat>
          <c:val>
            <c:numRef>
              <c:f>Sheet1!$G$21:$K$21</c:f>
              <c:numCache>
                <c:formatCode>General</c:formatCode>
                <c:ptCount val="5"/>
                <c:pt idx="0">
                  <c:v>56957</c:v>
                </c:pt>
                <c:pt idx="1">
                  <c:v>144</c:v>
                </c:pt>
                <c:pt idx="2">
                  <c:v>57101</c:v>
                </c:pt>
                <c:pt idx="3" formatCode="0.00%">
                  <c:v>0.99747815274688711</c:v>
                </c:pt>
                <c:pt idx="4" formatCode="0.00%">
                  <c:v>2.521847253112905E-3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C3-4233-8C1F-914EBCD232FB}"/>
            </c:ext>
          </c:extLst>
        </c:ser>
        <c:ser>
          <c:idx val="1"/>
          <c:order val="1"/>
          <c:tx>
            <c:strRef>
              <c:f>Sheet1!$F$22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Sheet1!$G$20:$K$20</c:f>
              <c:strCache>
                <c:ptCount val="5"/>
                <c:pt idx="0">
                  <c:v>Laik Pakai</c:v>
                </c:pt>
                <c:pt idx="1">
                  <c:v>Tidak Laik Pakai</c:v>
                </c:pt>
                <c:pt idx="2">
                  <c:v>Jumlah</c:v>
                </c:pt>
                <c:pt idx="3">
                  <c:v>% Laik Pakai</c:v>
                </c:pt>
                <c:pt idx="4">
                  <c:v>% Tidak Laik Pakai</c:v>
                </c:pt>
              </c:strCache>
            </c:strRef>
          </c:cat>
          <c:val>
            <c:numRef>
              <c:f>Sheet1!$G$22:$K$22</c:f>
              <c:numCache>
                <c:formatCode>General</c:formatCode>
                <c:ptCount val="5"/>
                <c:pt idx="0">
                  <c:v>59117</c:v>
                </c:pt>
                <c:pt idx="1">
                  <c:v>350</c:v>
                </c:pt>
                <c:pt idx="2">
                  <c:v>59467</c:v>
                </c:pt>
                <c:pt idx="3" formatCode="0.00%">
                  <c:v>0.99411438276691277</c:v>
                </c:pt>
                <c:pt idx="4" formatCode="0.00%">
                  <c:v>5.8856172330872588E-3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C3-4233-8C1F-914EBCD232FB}"/>
            </c:ext>
          </c:extLst>
        </c:ser>
        <c:ser>
          <c:idx val="2"/>
          <c:order val="2"/>
          <c:tx>
            <c:strRef>
              <c:f>Sheet1!$F$23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Sheet1!$G$20:$K$20</c:f>
              <c:strCache>
                <c:ptCount val="5"/>
                <c:pt idx="0">
                  <c:v>Laik Pakai</c:v>
                </c:pt>
                <c:pt idx="1">
                  <c:v>Tidak Laik Pakai</c:v>
                </c:pt>
                <c:pt idx="2">
                  <c:v>Jumlah</c:v>
                </c:pt>
                <c:pt idx="3">
                  <c:v>% Laik Pakai</c:v>
                </c:pt>
                <c:pt idx="4">
                  <c:v>% Tidak Laik Pakai</c:v>
                </c:pt>
              </c:strCache>
            </c:strRef>
          </c:cat>
          <c:val>
            <c:numRef>
              <c:f>Sheet1!$G$23:$K$23</c:f>
              <c:numCache>
                <c:formatCode>General</c:formatCode>
                <c:ptCount val="5"/>
                <c:pt idx="0">
                  <c:v>54578</c:v>
                </c:pt>
                <c:pt idx="1">
                  <c:v>261</c:v>
                </c:pt>
                <c:pt idx="2">
                  <c:v>54839</c:v>
                </c:pt>
                <c:pt idx="3" formatCode="0.00%">
                  <c:v>0.99524061343204651</c:v>
                </c:pt>
                <c:pt idx="4" formatCode="0.00%">
                  <c:v>4.7593865679534638E-3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C3-4233-8C1F-914EBCD232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5873872"/>
        <c:axId val="505880944"/>
        <c:axId val="0"/>
      </c:bar3DChart>
      <c:catAx>
        <c:axId val="50587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80944"/>
        <c:crosses val="autoZero"/>
        <c:auto val="1"/>
        <c:lblAlgn val="ctr"/>
        <c:lblOffset val="100"/>
        <c:noMultiLvlLbl val="0"/>
      </c:catAx>
      <c:valAx>
        <c:axId val="505880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738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Sheet1!$B$43:$B$48</c:f>
              <c:strCache>
                <c:ptCount val="6"/>
                <c:pt idx="0">
                  <c:v>KAK</c:v>
                </c:pt>
                <c:pt idx="1">
                  <c:v>KAUR</c:v>
                </c:pt>
                <c:pt idx="2">
                  <c:v>PRUK</c:v>
                </c:pt>
                <c:pt idx="3">
                  <c:v>PSPK</c:v>
                </c:pt>
                <c:pt idx="4">
                  <c:v>PDP</c:v>
                </c:pt>
                <c:pt idx="5">
                  <c:v>UJI PRODUK</c:v>
                </c:pt>
              </c:strCache>
            </c:strRef>
          </c:cat>
          <c:val>
            <c:numRef>
              <c:f>Sheet1!$E$43:$E$48</c:f>
              <c:numCache>
                <c:formatCode>_-* #,##0_-;\-* #,##0_-;_-* "-"??_-;_-@_-</c:formatCode>
                <c:ptCount val="6"/>
                <c:pt idx="0">
                  <c:v>55174</c:v>
                </c:pt>
                <c:pt idx="1">
                  <c:v>755</c:v>
                </c:pt>
                <c:pt idx="2">
                  <c:v>878</c:v>
                </c:pt>
                <c:pt idx="3">
                  <c:v>294</c:v>
                </c:pt>
                <c:pt idx="4">
                  <c:v>22206</c:v>
                </c:pt>
                <c:pt idx="5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13-42A7-85EB-FC5110F1DC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05884752"/>
        <c:axId val="505882576"/>
        <c:axId val="0"/>
      </c:bar3DChart>
      <c:catAx>
        <c:axId val="505884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82576"/>
        <c:crosses val="autoZero"/>
        <c:auto val="1"/>
        <c:lblAlgn val="ctr"/>
        <c:lblOffset val="100"/>
        <c:noMultiLvlLbl val="0"/>
      </c:catAx>
      <c:valAx>
        <c:axId val="505882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847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'10 besar alat'!$B$6:$B$20</c:f>
              <c:strCache>
                <c:ptCount val="15"/>
                <c:pt idx="0">
                  <c:v>Syringe Pump</c:v>
                </c:pt>
                <c:pt idx="1">
                  <c:v>Bedside Monitor</c:v>
                </c:pt>
                <c:pt idx="2">
                  <c:v>Blood Pressure Monitor</c:v>
                </c:pt>
                <c:pt idx="3">
                  <c:v>Flow meter</c:v>
                </c:pt>
                <c:pt idx="4">
                  <c:v>Infusion Pump</c:v>
                </c:pt>
                <c:pt idx="5">
                  <c:v>Sphygmomanometer Aneroid</c:v>
                </c:pt>
                <c:pt idx="6">
                  <c:v>Suction Pump</c:v>
                </c:pt>
                <c:pt idx="7">
                  <c:v>Pulse Oximeter</c:v>
                </c:pt>
                <c:pt idx="8">
                  <c:v>Nebulizer</c:v>
                </c:pt>
                <c:pt idx="9">
                  <c:v>Laboratorium Refrigerator</c:v>
                </c:pt>
                <c:pt idx="10">
                  <c:v>Electrocardiograph</c:v>
                </c:pt>
                <c:pt idx="11">
                  <c:v>Ventilator</c:v>
                </c:pt>
                <c:pt idx="12">
                  <c:v>Fetal Detector</c:v>
                </c:pt>
                <c:pt idx="13">
                  <c:v>Suction Wall</c:v>
                </c:pt>
                <c:pt idx="14">
                  <c:v>Dental Unit</c:v>
                </c:pt>
              </c:strCache>
            </c:strRef>
          </c:cat>
          <c:val>
            <c:numRef>
              <c:f>'10 besar alat'!$E$6:$E$20</c:f>
              <c:numCache>
                <c:formatCode>General</c:formatCode>
                <c:ptCount val="15"/>
                <c:pt idx="0">
                  <c:v>6131</c:v>
                </c:pt>
                <c:pt idx="1">
                  <c:v>4761</c:v>
                </c:pt>
                <c:pt idx="2">
                  <c:v>4404</c:v>
                </c:pt>
                <c:pt idx="3">
                  <c:v>4077</c:v>
                </c:pt>
                <c:pt idx="4">
                  <c:v>3215</c:v>
                </c:pt>
                <c:pt idx="5">
                  <c:v>2841</c:v>
                </c:pt>
                <c:pt idx="6">
                  <c:v>2342</c:v>
                </c:pt>
                <c:pt idx="7">
                  <c:v>1942</c:v>
                </c:pt>
                <c:pt idx="8">
                  <c:v>1760</c:v>
                </c:pt>
                <c:pt idx="9">
                  <c:v>1541</c:v>
                </c:pt>
                <c:pt idx="10">
                  <c:v>1395</c:v>
                </c:pt>
                <c:pt idx="11">
                  <c:v>1380</c:v>
                </c:pt>
                <c:pt idx="12">
                  <c:v>1058</c:v>
                </c:pt>
                <c:pt idx="13">
                  <c:v>926</c:v>
                </c:pt>
                <c:pt idx="14">
                  <c:v>920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49-4328-93DE-714DFF1AB1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0658688"/>
        <c:axId val="560648352"/>
        <c:axId val="0"/>
      </c:bar3DChart>
      <c:catAx>
        <c:axId val="560658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648352"/>
        <c:crosses val="autoZero"/>
        <c:auto val="1"/>
        <c:lblAlgn val="ctr"/>
        <c:lblOffset val="100"/>
        <c:noMultiLvlLbl val="0"/>
      </c:catAx>
      <c:valAx>
        <c:axId val="560648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658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Sheet1!$B$65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Sheet1!$C$64:$E$64</c:f>
              <c:strCache>
                <c:ptCount val="3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</c:strCache>
            </c:strRef>
          </c:cat>
          <c:val>
            <c:numRef>
              <c:f>Sheet1!$C$65:$E$65</c:f>
              <c:numCache>
                <c:formatCode>General</c:formatCode>
                <c:ptCount val="3"/>
                <c:pt idx="0">
                  <c:v>548</c:v>
                </c:pt>
                <c:pt idx="1">
                  <c:v>4785</c:v>
                </c:pt>
                <c:pt idx="2">
                  <c:v>21106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4E-4FA9-B93F-753511342C7C}"/>
            </c:ext>
          </c:extLst>
        </c:ser>
        <c:ser>
          <c:idx val="1"/>
          <c:order val="1"/>
          <c:tx>
            <c:strRef>
              <c:f>Sheet1!$B$66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Sheet1!$C$64:$E$64</c:f>
              <c:strCache>
                <c:ptCount val="3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</c:strCache>
            </c:strRef>
          </c:cat>
          <c:val>
            <c:numRef>
              <c:f>Sheet1!$C$66:$E$66</c:f>
              <c:numCache>
                <c:formatCode>General</c:formatCode>
                <c:ptCount val="3"/>
                <c:pt idx="0">
                  <c:v>553</c:v>
                </c:pt>
                <c:pt idx="1">
                  <c:v>4519</c:v>
                </c:pt>
                <c:pt idx="2">
                  <c:v>18438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4E-4FA9-B93F-753511342C7C}"/>
            </c:ext>
          </c:extLst>
        </c:ser>
        <c:ser>
          <c:idx val="2"/>
          <c:order val="2"/>
          <c:tx>
            <c:strRef>
              <c:f>Sheet1!$B$67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Sheet1!$C$64:$E$64</c:f>
              <c:strCache>
                <c:ptCount val="3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</c:strCache>
            </c:strRef>
          </c:cat>
          <c:val>
            <c:numRef>
              <c:f>Sheet1!$C$67:$E$67</c:f>
              <c:numCache>
                <c:formatCode>General</c:formatCode>
                <c:ptCount val="3"/>
                <c:pt idx="0">
                  <c:v>529</c:v>
                </c:pt>
                <c:pt idx="1">
                  <c:v>4160</c:v>
                </c:pt>
                <c:pt idx="2">
                  <c:v>16359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4E-4FA9-B93F-753511342C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05878768"/>
        <c:axId val="505886384"/>
        <c:axId val="0"/>
      </c:bar3DChart>
      <c:catAx>
        <c:axId val="505878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86384"/>
        <c:crosses val="autoZero"/>
        <c:auto val="1"/>
        <c:lblAlgn val="ctr"/>
        <c:lblOffset val="100"/>
        <c:noMultiLvlLbl val="0"/>
      </c:catAx>
      <c:valAx>
        <c:axId val="5058863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78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33B63A-F645-42EE-9FF3-9E1F7536BC83}" type="doc">
      <dgm:prSet loTypeId="urn:microsoft.com/office/officeart/2005/8/layout/chevron1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1BB5C77-B551-473D-967B-18566F0F6B12}">
      <dgm:prSet phldrT="[Text]" custT="1"/>
      <dgm:spPr/>
      <dgm:t>
        <a:bodyPr/>
        <a:lstStyle/>
        <a:p>
          <a:r>
            <a:rPr lang="en-US" sz="800" dirty="0"/>
            <a:t>KAK</a:t>
          </a:r>
        </a:p>
        <a:p>
          <a:r>
            <a:rPr lang="en-US" sz="800" b="0" dirty="0"/>
            <a:t>(</a:t>
          </a:r>
          <a:r>
            <a:rPr lang="en-US" sz="800" b="0" dirty="0" err="1"/>
            <a:t>Kalibrasi</a:t>
          </a:r>
          <a:r>
            <a:rPr lang="en-US" sz="800" b="0" dirty="0"/>
            <a:t> Alat Kesehatan) </a:t>
          </a:r>
          <a:endParaRPr lang="en-US" sz="800" dirty="0"/>
        </a:p>
      </dgm:t>
    </dgm:pt>
    <dgm:pt modelId="{0259CE5E-2905-48CF-B4EB-9F093586F7D5}" type="parTrans" cxnId="{20D3948A-5978-4F4E-AE7B-0B49C1126BBC}">
      <dgm:prSet/>
      <dgm:spPr/>
      <dgm:t>
        <a:bodyPr/>
        <a:lstStyle/>
        <a:p>
          <a:endParaRPr lang="en-US" sz="1200"/>
        </a:p>
      </dgm:t>
    </dgm:pt>
    <dgm:pt modelId="{8A33572F-8C4E-4D3C-AEA5-ECE0EF9701BE}" type="sibTrans" cxnId="{20D3948A-5978-4F4E-AE7B-0B49C1126BBC}">
      <dgm:prSet/>
      <dgm:spPr/>
      <dgm:t>
        <a:bodyPr/>
        <a:lstStyle/>
        <a:p>
          <a:endParaRPr lang="en-US" sz="1800"/>
        </a:p>
      </dgm:t>
    </dgm:pt>
    <dgm:pt modelId="{F534DEE1-5FB4-4C38-997C-F9497BF31FEC}">
      <dgm:prSet phldrT="[Text]" custT="1"/>
      <dgm:spPr/>
      <dgm:t>
        <a:bodyPr/>
        <a:lstStyle/>
        <a:p>
          <a:r>
            <a:rPr lang="en-US" sz="800" b="0" dirty="0" err="1"/>
            <a:t>Alkes</a:t>
          </a:r>
          <a:r>
            <a:rPr lang="en-US" sz="800" b="0" dirty="0"/>
            <a:t> non </a:t>
          </a:r>
          <a:r>
            <a:rPr lang="en-US" sz="800" b="0" dirty="0" err="1"/>
            <a:t>radiasi</a:t>
          </a:r>
          <a:r>
            <a:rPr lang="en-US" sz="800" b="0" dirty="0"/>
            <a:t> </a:t>
          </a:r>
          <a:r>
            <a:rPr lang="en-US" sz="800" b="0" dirty="0" err="1"/>
            <a:t>pengion</a:t>
          </a:r>
          <a:endParaRPr lang="en-US" sz="800" b="0" dirty="0"/>
        </a:p>
      </dgm:t>
    </dgm:pt>
    <dgm:pt modelId="{63D85242-31B1-4BD2-B731-729E1277368E}" type="parTrans" cxnId="{022A70B8-AC65-4C0E-8961-DF6A0F932428}">
      <dgm:prSet/>
      <dgm:spPr/>
      <dgm:t>
        <a:bodyPr/>
        <a:lstStyle/>
        <a:p>
          <a:endParaRPr lang="en-US" sz="1200"/>
        </a:p>
      </dgm:t>
    </dgm:pt>
    <dgm:pt modelId="{C843558A-DCD2-4423-A351-A6BEBB0DC423}" type="sibTrans" cxnId="{022A70B8-AC65-4C0E-8961-DF6A0F932428}">
      <dgm:prSet/>
      <dgm:spPr/>
      <dgm:t>
        <a:bodyPr/>
        <a:lstStyle/>
        <a:p>
          <a:endParaRPr lang="en-US" sz="1800"/>
        </a:p>
      </dgm:t>
    </dgm:pt>
    <dgm:pt modelId="{711A5F1A-B3C5-4A82-9898-420D04AACF23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800" dirty="0"/>
            <a:t>KAUR</a:t>
          </a:r>
        </a:p>
        <a:p>
          <a:r>
            <a:rPr lang="en-US" sz="800" dirty="0"/>
            <a:t>(</a:t>
          </a:r>
          <a:r>
            <a:rPr lang="en-US" sz="800" b="0" dirty="0" err="1"/>
            <a:t>Kalibrasi</a:t>
          </a:r>
          <a:r>
            <a:rPr lang="en-US" sz="800" b="0" dirty="0"/>
            <a:t> Alat </a:t>
          </a:r>
          <a:r>
            <a:rPr lang="en-US" sz="800" b="0" dirty="0" err="1"/>
            <a:t>Ukur</a:t>
          </a:r>
          <a:r>
            <a:rPr lang="en-US" sz="800" b="0" dirty="0"/>
            <a:t> </a:t>
          </a:r>
          <a:r>
            <a:rPr lang="en-US" sz="800" b="0" dirty="0" err="1"/>
            <a:t>Radiasi</a:t>
          </a:r>
          <a:r>
            <a:rPr lang="en-US" sz="800" b="0" dirty="0"/>
            <a:t>)</a:t>
          </a:r>
          <a:endParaRPr lang="en-US" sz="800" dirty="0"/>
        </a:p>
      </dgm:t>
    </dgm:pt>
    <dgm:pt modelId="{79F1CBCB-762D-47DD-9DB6-9D77BD00E8C1}" type="parTrans" cxnId="{85E07D25-F2B7-4C15-8967-0FDFAC3AEA37}">
      <dgm:prSet/>
      <dgm:spPr/>
      <dgm:t>
        <a:bodyPr/>
        <a:lstStyle/>
        <a:p>
          <a:endParaRPr lang="en-US" sz="1200"/>
        </a:p>
      </dgm:t>
    </dgm:pt>
    <dgm:pt modelId="{90111785-272F-4AB6-8CB0-90CF9BEEDBCE}" type="sibTrans" cxnId="{85E07D25-F2B7-4C15-8967-0FDFAC3AEA37}">
      <dgm:prSet/>
      <dgm:spPr/>
      <dgm:t>
        <a:bodyPr/>
        <a:lstStyle/>
        <a:p>
          <a:endParaRPr lang="en-US" sz="1800"/>
        </a:p>
      </dgm:t>
    </dgm:pt>
    <dgm:pt modelId="{7C5E96C2-331F-4002-984D-78EE73A32E29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 err="1"/>
            <a:t>Surveymeter</a:t>
          </a:r>
          <a:r>
            <a:rPr lang="en-US" sz="800" b="0" dirty="0"/>
            <a:t>, pen dosemeter, TLD, film badge)</a:t>
          </a:r>
        </a:p>
      </dgm:t>
    </dgm:pt>
    <dgm:pt modelId="{05E45D59-7D0A-4C06-B725-107F078979B3}" type="parTrans" cxnId="{F4D01F59-61F0-4DD0-8696-01D069627571}">
      <dgm:prSet/>
      <dgm:spPr/>
      <dgm:t>
        <a:bodyPr/>
        <a:lstStyle/>
        <a:p>
          <a:endParaRPr lang="en-US" sz="1200"/>
        </a:p>
      </dgm:t>
    </dgm:pt>
    <dgm:pt modelId="{FCCC15AF-4501-4006-9C60-C6F6DAA049B2}" type="sibTrans" cxnId="{F4D01F59-61F0-4DD0-8696-01D069627571}">
      <dgm:prSet/>
      <dgm:spPr/>
      <dgm:t>
        <a:bodyPr/>
        <a:lstStyle/>
        <a:p>
          <a:endParaRPr lang="en-US" sz="1800"/>
        </a:p>
      </dgm:t>
    </dgm:pt>
    <dgm:pt modelId="{EF9608B4-20AB-4741-8AB1-789706465626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/>
            <a:t>Lab. Irradiator </a:t>
          </a:r>
          <a:r>
            <a:rPr lang="en-US" sz="800" b="0" dirty="0" err="1"/>
            <a:t>dengan</a:t>
          </a:r>
          <a:r>
            <a:rPr lang="en-US" sz="800" b="0" dirty="0"/>
            <a:t> </a:t>
          </a:r>
          <a:r>
            <a:rPr lang="en-US" sz="800" b="0" dirty="0" err="1"/>
            <a:t>sumber</a:t>
          </a:r>
          <a:r>
            <a:rPr lang="en-US" sz="800" b="0" dirty="0"/>
            <a:t> Cesium 137</a:t>
          </a:r>
        </a:p>
      </dgm:t>
    </dgm:pt>
    <dgm:pt modelId="{7D325D52-A8F2-467A-8E45-56F4368D765F}" type="parTrans" cxnId="{D1FEAD13-866C-4EEA-8D06-BDF4D2858049}">
      <dgm:prSet/>
      <dgm:spPr/>
      <dgm:t>
        <a:bodyPr/>
        <a:lstStyle/>
        <a:p>
          <a:endParaRPr lang="en-US" sz="1200"/>
        </a:p>
      </dgm:t>
    </dgm:pt>
    <dgm:pt modelId="{06A8DB15-0F4D-427B-AC93-98904359F9EA}" type="sibTrans" cxnId="{D1FEAD13-866C-4EEA-8D06-BDF4D2858049}">
      <dgm:prSet/>
      <dgm:spPr/>
      <dgm:t>
        <a:bodyPr/>
        <a:lstStyle/>
        <a:p>
          <a:endParaRPr lang="en-US" sz="1800"/>
        </a:p>
      </dgm:t>
    </dgm:pt>
    <dgm:pt modelId="{86C940FF-0506-41E6-A22D-966DD2515055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800" dirty="0"/>
            <a:t>PRUK </a:t>
          </a:r>
        </a:p>
        <a:p>
          <a:r>
            <a:rPr lang="en-US" sz="800" dirty="0"/>
            <a:t>(</a:t>
          </a:r>
          <a:r>
            <a:rPr lang="en-US" sz="800" b="0" dirty="0" err="1"/>
            <a:t>Proteksi</a:t>
          </a:r>
          <a:r>
            <a:rPr lang="en-US" sz="800" b="0" dirty="0"/>
            <a:t> </a:t>
          </a:r>
          <a:r>
            <a:rPr lang="en-US" sz="800" b="0" dirty="0" err="1"/>
            <a:t>Radiasi</a:t>
          </a:r>
          <a:r>
            <a:rPr lang="en-US" sz="800" b="0" dirty="0"/>
            <a:t> &amp; Uji </a:t>
          </a:r>
          <a:r>
            <a:rPr lang="en-US" sz="800" b="0" dirty="0" err="1"/>
            <a:t>Kesesuaian</a:t>
          </a:r>
          <a:r>
            <a:rPr lang="en-US" sz="800" b="0" dirty="0"/>
            <a:t>)</a:t>
          </a:r>
          <a:endParaRPr lang="en-US" sz="800" dirty="0"/>
        </a:p>
      </dgm:t>
    </dgm:pt>
    <dgm:pt modelId="{9CD95CD7-7C21-4C71-B992-5F26D40909CC}" type="parTrans" cxnId="{0C34979F-2E71-4EC3-8407-D402A16C3C5A}">
      <dgm:prSet/>
      <dgm:spPr/>
      <dgm:t>
        <a:bodyPr/>
        <a:lstStyle/>
        <a:p>
          <a:endParaRPr lang="en-US" sz="1200"/>
        </a:p>
      </dgm:t>
    </dgm:pt>
    <dgm:pt modelId="{F3702D9E-7882-4D17-BE93-A9A52A12B478}" type="sibTrans" cxnId="{0C34979F-2E71-4EC3-8407-D402A16C3C5A}">
      <dgm:prSet/>
      <dgm:spPr/>
      <dgm:t>
        <a:bodyPr/>
        <a:lstStyle/>
        <a:p>
          <a:endParaRPr lang="en-US" sz="1800"/>
        </a:p>
      </dgm:t>
    </dgm:pt>
    <dgm:pt modelId="{B6D8B432-4431-4F40-BC7B-336EDA26F871}">
      <dgm:prSet phldrT="[Text]" custT="1"/>
      <dgm:spPr/>
      <dgm:t>
        <a:bodyPr/>
        <a:lstStyle/>
        <a:p>
          <a:r>
            <a:rPr lang="en-US" sz="800" b="0"/>
            <a:t>Terdiri dari 6 Lab. : tekanan, volume, gaya &amp; massa, suhu, listrik, &amp; fotometri</a:t>
          </a:r>
        </a:p>
      </dgm:t>
    </dgm:pt>
    <dgm:pt modelId="{B274EDA6-3172-4F4B-8D08-4911896C4155}" type="parTrans" cxnId="{5CD82978-3BA2-4C23-8FBF-725C904B9392}">
      <dgm:prSet/>
      <dgm:spPr/>
      <dgm:t>
        <a:bodyPr/>
        <a:lstStyle/>
        <a:p>
          <a:endParaRPr lang="en-US" sz="1200"/>
        </a:p>
      </dgm:t>
    </dgm:pt>
    <dgm:pt modelId="{386A92B7-F1F2-41AD-AF99-740726770EBF}" type="sibTrans" cxnId="{5CD82978-3BA2-4C23-8FBF-725C904B9392}">
      <dgm:prSet/>
      <dgm:spPr/>
      <dgm:t>
        <a:bodyPr/>
        <a:lstStyle/>
        <a:p>
          <a:endParaRPr lang="en-US" sz="1800"/>
        </a:p>
      </dgm:t>
    </dgm:pt>
    <dgm:pt modelId="{92C4E63B-6BE4-440A-9949-45809978BDE7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 err="1"/>
            <a:t>Terakreditasi</a:t>
          </a:r>
          <a:r>
            <a:rPr lang="en-US" sz="800" b="0" dirty="0"/>
            <a:t> KAN 3 </a:t>
          </a:r>
          <a:r>
            <a:rPr lang="en-US" sz="800" b="0" dirty="0" err="1"/>
            <a:t>ruang</a:t>
          </a:r>
          <a:r>
            <a:rPr lang="en-US" sz="800" b="0" dirty="0"/>
            <a:t> </a:t>
          </a:r>
          <a:r>
            <a:rPr lang="en-US" sz="800" b="0" dirty="0" err="1"/>
            <a:t>lingkup</a:t>
          </a:r>
          <a:r>
            <a:rPr lang="en-US" sz="800" b="0" dirty="0"/>
            <a:t> </a:t>
          </a:r>
          <a:r>
            <a:rPr lang="en-US" sz="800" b="0" dirty="0" err="1"/>
            <a:t>yaitu</a:t>
          </a:r>
          <a:r>
            <a:rPr lang="en-US" sz="800" b="0" dirty="0"/>
            <a:t> </a:t>
          </a:r>
          <a:r>
            <a:rPr lang="en-US" sz="800" b="0" dirty="0" err="1"/>
            <a:t>surveymeter</a:t>
          </a:r>
          <a:r>
            <a:rPr lang="en-US" sz="800" b="0" dirty="0"/>
            <a:t>, pen dosemeter, dan Film Badge/TLD</a:t>
          </a:r>
        </a:p>
      </dgm:t>
    </dgm:pt>
    <dgm:pt modelId="{B1B6B746-E4CB-4573-8D0D-6C227724C91C}" type="parTrans" cxnId="{4C1D4153-A695-41EA-8C57-AAE8EB135683}">
      <dgm:prSet/>
      <dgm:spPr/>
      <dgm:t>
        <a:bodyPr/>
        <a:lstStyle/>
        <a:p>
          <a:endParaRPr lang="en-US" sz="1200"/>
        </a:p>
      </dgm:t>
    </dgm:pt>
    <dgm:pt modelId="{9615460A-89EB-4A9A-8374-454A21D011D2}" type="sibTrans" cxnId="{4C1D4153-A695-41EA-8C57-AAE8EB135683}">
      <dgm:prSet/>
      <dgm:spPr/>
      <dgm:t>
        <a:bodyPr/>
        <a:lstStyle/>
        <a:p>
          <a:endParaRPr lang="en-US" sz="1800"/>
        </a:p>
      </dgm:t>
    </dgm:pt>
    <dgm:pt modelId="{672E664D-C32B-46E5-AEF5-56E1A74FF551}">
      <dgm:prSet phldrT="[Text]" custT="1"/>
      <dgm:spPr/>
      <dgm:t>
        <a:bodyPr/>
        <a:lstStyle/>
        <a:p>
          <a:r>
            <a:rPr lang="en-US" sz="800" b="0" dirty="0" err="1"/>
            <a:t>Terakreditasi</a:t>
          </a:r>
          <a:r>
            <a:rPr lang="en-US" sz="800" b="0" dirty="0"/>
            <a:t> KAN 23 </a:t>
          </a:r>
          <a:r>
            <a:rPr lang="en-US" sz="800" b="0" dirty="0" err="1"/>
            <a:t>ruang</a:t>
          </a:r>
          <a:r>
            <a:rPr lang="en-US" sz="800" b="0" dirty="0"/>
            <a:t> </a:t>
          </a:r>
          <a:r>
            <a:rPr lang="en-US" sz="800" b="0" dirty="0" err="1"/>
            <a:t>lingkup</a:t>
          </a:r>
          <a:r>
            <a:rPr lang="en-US" sz="800" b="0" dirty="0"/>
            <a:t> </a:t>
          </a:r>
          <a:r>
            <a:rPr lang="en-US" sz="800" b="0" dirty="0" err="1"/>
            <a:t>meliputi</a:t>
          </a:r>
          <a:r>
            <a:rPr lang="en-US" sz="800" b="0" dirty="0"/>
            <a:t> </a:t>
          </a:r>
          <a:r>
            <a:rPr lang="en-US" sz="800" b="0" dirty="0" err="1"/>
            <a:t>alat</a:t>
          </a:r>
          <a:r>
            <a:rPr lang="en-US" sz="800" b="0" dirty="0"/>
            <a:t> </a:t>
          </a:r>
          <a:r>
            <a:rPr lang="en-US" sz="800" b="0" dirty="0" err="1"/>
            <a:t>kesehatan</a:t>
          </a:r>
          <a:r>
            <a:rPr lang="en-US" sz="800" b="0" dirty="0"/>
            <a:t> dan </a:t>
          </a:r>
          <a:r>
            <a:rPr lang="en-US" sz="800" b="0" dirty="0" err="1"/>
            <a:t>alat</a:t>
          </a:r>
          <a:r>
            <a:rPr lang="en-US" sz="800" b="0" dirty="0"/>
            <a:t> </a:t>
          </a:r>
          <a:r>
            <a:rPr lang="en-US" sz="800" b="0" dirty="0" err="1"/>
            <a:t>ukur</a:t>
          </a:r>
          <a:endParaRPr lang="en-US" sz="800" b="0" dirty="0"/>
        </a:p>
      </dgm:t>
    </dgm:pt>
    <dgm:pt modelId="{6456EF98-AA1D-46C5-ABFF-2A1F79655B4B}" type="parTrans" cxnId="{DD05D3DB-59A4-496A-B400-BFDC096D8DBF}">
      <dgm:prSet/>
      <dgm:spPr/>
      <dgm:t>
        <a:bodyPr/>
        <a:lstStyle/>
        <a:p>
          <a:endParaRPr lang="en-US" sz="1200"/>
        </a:p>
      </dgm:t>
    </dgm:pt>
    <dgm:pt modelId="{B971B3D7-FC42-4C05-A656-0ED9BD9ABD66}" type="sibTrans" cxnId="{DD05D3DB-59A4-496A-B400-BFDC096D8DBF}">
      <dgm:prSet/>
      <dgm:spPr/>
      <dgm:t>
        <a:bodyPr/>
        <a:lstStyle/>
        <a:p>
          <a:endParaRPr lang="en-US" sz="1800"/>
        </a:p>
      </dgm:t>
    </dgm:pt>
    <dgm:pt modelId="{BA03F460-1515-4E55-95FD-55615AA3C718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/>
            <a:t>Pelayanan Uji </a:t>
          </a:r>
          <a:r>
            <a:rPr lang="en-US" sz="800" b="0" dirty="0" err="1"/>
            <a:t>Kesesuaian</a:t>
          </a:r>
          <a:r>
            <a:rPr lang="en-US" sz="800" b="0" dirty="0"/>
            <a:t>, </a:t>
          </a:r>
          <a:r>
            <a:rPr lang="en-US" sz="800" b="0" dirty="0" err="1"/>
            <a:t>Pengujian</a:t>
          </a:r>
          <a:r>
            <a:rPr lang="en-US" sz="800" b="0" dirty="0"/>
            <a:t> </a:t>
          </a:r>
          <a:r>
            <a:rPr lang="en-US" sz="800" b="0" dirty="0" err="1"/>
            <a:t>Kalibrasi</a:t>
          </a:r>
          <a:r>
            <a:rPr lang="en-US" sz="800" b="0" dirty="0"/>
            <a:t>, </a:t>
          </a:r>
          <a:r>
            <a:rPr lang="en-US" sz="800" b="0" dirty="0" err="1"/>
            <a:t>Paparan</a:t>
          </a:r>
          <a:r>
            <a:rPr lang="en-US" sz="800" b="0" dirty="0"/>
            <a:t> </a:t>
          </a:r>
          <a:r>
            <a:rPr lang="en-US" sz="800" b="0" dirty="0" err="1"/>
            <a:t>Radiasi</a:t>
          </a:r>
          <a:r>
            <a:rPr lang="en-US" sz="800" b="0" dirty="0"/>
            <a:t> &amp; </a:t>
          </a:r>
          <a:r>
            <a:rPr lang="en-US" sz="800" b="0" dirty="0" err="1"/>
            <a:t>Proteksi</a:t>
          </a:r>
          <a:r>
            <a:rPr lang="en-US" sz="800" b="0" dirty="0"/>
            <a:t> </a:t>
          </a:r>
          <a:r>
            <a:rPr lang="en-US" sz="800" b="0" dirty="0" err="1"/>
            <a:t>Radiasi</a:t>
          </a:r>
          <a:endParaRPr lang="en-US" sz="800" b="0" dirty="0"/>
        </a:p>
      </dgm:t>
    </dgm:pt>
    <dgm:pt modelId="{7BF25994-630B-4DC4-AFA8-EC78278E60A1}" type="parTrans" cxnId="{B9B13212-BFB7-4C61-A3D5-DD725FCC65EC}">
      <dgm:prSet/>
      <dgm:spPr/>
      <dgm:t>
        <a:bodyPr/>
        <a:lstStyle/>
        <a:p>
          <a:endParaRPr lang="en-US" sz="1200"/>
        </a:p>
      </dgm:t>
    </dgm:pt>
    <dgm:pt modelId="{C385DC86-A332-407E-8AD1-193FCE7A22A1}" type="sibTrans" cxnId="{B9B13212-BFB7-4C61-A3D5-DD725FCC65EC}">
      <dgm:prSet/>
      <dgm:spPr/>
      <dgm:t>
        <a:bodyPr/>
        <a:lstStyle/>
        <a:p>
          <a:endParaRPr lang="en-US" sz="1800"/>
        </a:p>
      </dgm:t>
    </dgm:pt>
    <dgm:pt modelId="{EA1E55EA-D423-40B6-A819-82693AB1AACD}">
      <dgm:prSet custT="1"/>
      <dgm:spPr>
        <a:solidFill>
          <a:schemeClr val="accent6"/>
        </a:solidFill>
      </dgm:spPr>
      <dgm:t>
        <a:bodyPr/>
        <a:lstStyle/>
        <a:p>
          <a:r>
            <a:rPr lang="en-US" sz="800" dirty="0"/>
            <a:t>PDP</a:t>
          </a:r>
        </a:p>
        <a:p>
          <a:r>
            <a:rPr lang="en-US" sz="800" dirty="0"/>
            <a:t>(</a:t>
          </a:r>
          <a:r>
            <a:rPr lang="en-US" sz="800" b="0" dirty="0" err="1"/>
            <a:t>Pengujian</a:t>
          </a:r>
          <a:r>
            <a:rPr lang="en-US" sz="800" b="0" dirty="0"/>
            <a:t> </a:t>
          </a:r>
          <a:r>
            <a:rPr lang="en-US" sz="800" b="0" dirty="0" err="1"/>
            <a:t>Dosis</a:t>
          </a:r>
          <a:r>
            <a:rPr lang="en-US" sz="800" b="0" dirty="0"/>
            <a:t> </a:t>
          </a:r>
          <a:r>
            <a:rPr lang="en-US" sz="800" b="0" dirty="0" err="1"/>
            <a:t>Perorangan</a:t>
          </a:r>
          <a:r>
            <a:rPr lang="en-US" sz="800" b="0" dirty="0"/>
            <a:t>)</a:t>
          </a:r>
          <a:endParaRPr lang="en-US" sz="800" dirty="0"/>
        </a:p>
      </dgm:t>
    </dgm:pt>
    <dgm:pt modelId="{721E6645-8632-45AD-A7D2-F41CD77B49C4}" type="parTrans" cxnId="{EE1C3650-C365-46F0-A329-53C051E17A7F}">
      <dgm:prSet/>
      <dgm:spPr/>
      <dgm:t>
        <a:bodyPr/>
        <a:lstStyle/>
        <a:p>
          <a:endParaRPr lang="en-US" sz="1200"/>
        </a:p>
      </dgm:t>
    </dgm:pt>
    <dgm:pt modelId="{883294F9-23E2-429F-9F9A-7D75F040B3D1}" type="sibTrans" cxnId="{EE1C3650-C365-46F0-A329-53C051E17A7F}">
      <dgm:prSet/>
      <dgm:spPr/>
      <dgm:t>
        <a:bodyPr/>
        <a:lstStyle/>
        <a:p>
          <a:endParaRPr lang="en-US" sz="1800"/>
        </a:p>
      </dgm:t>
    </dgm:pt>
    <dgm:pt modelId="{028C71F5-DCAF-479C-8A6D-9B18E877F3A0}">
      <dgm:prSet custT="1"/>
      <dgm:spPr/>
      <dgm:t>
        <a:bodyPr/>
        <a:lstStyle/>
        <a:p>
          <a:r>
            <a:rPr lang="en-US" sz="800" dirty="0"/>
            <a:t>PSPK</a:t>
          </a:r>
        </a:p>
        <a:p>
          <a:r>
            <a:rPr lang="en-US" sz="800" b="0" dirty="0"/>
            <a:t>(</a:t>
          </a:r>
          <a:r>
            <a:rPr lang="en-US" sz="800" b="0" dirty="0" err="1"/>
            <a:t>Pengujian</a:t>
          </a:r>
          <a:r>
            <a:rPr lang="en-US" sz="800" b="0" dirty="0"/>
            <a:t> Sarana </a:t>
          </a:r>
          <a:r>
            <a:rPr lang="en-US" sz="800" b="0" dirty="0" err="1"/>
            <a:t>Prasarana</a:t>
          </a:r>
          <a:r>
            <a:rPr lang="en-US" sz="800" b="0" dirty="0"/>
            <a:t> Kesehatan)</a:t>
          </a:r>
          <a:endParaRPr lang="en-US" sz="800" dirty="0"/>
        </a:p>
      </dgm:t>
    </dgm:pt>
    <dgm:pt modelId="{9FF93D60-F2C1-4EDB-B78B-1E31EDC92AE5}" type="parTrans" cxnId="{59453125-4368-4BCF-98D9-8956E213A0C7}">
      <dgm:prSet/>
      <dgm:spPr/>
      <dgm:t>
        <a:bodyPr/>
        <a:lstStyle/>
        <a:p>
          <a:endParaRPr lang="en-US" sz="1200"/>
        </a:p>
      </dgm:t>
    </dgm:pt>
    <dgm:pt modelId="{98CD8F1A-0BB8-4953-8D58-8FF0D6F4140F}" type="sibTrans" cxnId="{59453125-4368-4BCF-98D9-8956E213A0C7}">
      <dgm:prSet/>
      <dgm:spPr/>
      <dgm:t>
        <a:bodyPr/>
        <a:lstStyle/>
        <a:p>
          <a:endParaRPr lang="en-US" sz="1800"/>
        </a:p>
      </dgm:t>
    </dgm:pt>
    <dgm:pt modelId="{B49C0CCB-A9E2-4452-9691-064652FF0D82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 err="1"/>
            <a:t>Terakreditasi</a:t>
          </a:r>
          <a:r>
            <a:rPr lang="en-US" sz="800" b="0" dirty="0"/>
            <a:t> KAN 2 </a:t>
          </a:r>
          <a:r>
            <a:rPr lang="en-US" sz="800" b="0" dirty="0" err="1"/>
            <a:t>ruang</a:t>
          </a:r>
          <a:r>
            <a:rPr lang="en-US" sz="800" b="0" dirty="0"/>
            <a:t> </a:t>
          </a:r>
          <a:r>
            <a:rPr lang="en-US" sz="800" b="0" dirty="0" err="1"/>
            <a:t>lingkup</a:t>
          </a:r>
          <a:r>
            <a:rPr lang="en-US" sz="800" b="0" dirty="0"/>
            <a:t> </a:t>
          </a:r>
          <a:r>
            <a:rPr lang="en-US" sz="800" b="0" dirty="0" err="1"/>
            <a:t>yaitu</a:t>
          </a:r>
          <a:r>
            <a:rPr lang="en-US" sz="800" b="0" dirty="0"/>
            <a:t> </a:t>
          </a:r>
          <a:r>
            <a:rPr lang="en-US" sz="800" b="0" dirty="0" err="1"/>
            <a:t>pengujian</a:t>
          </a:r>
          <a:r>
            <a:rPr lang="en-US" sz="800" b="0" dirty="0"/>
            <a:t> </a:t>
          </a:r>
          <a:r>
            <a:rPr lang="en-US" sz="800" b="0" dirty="0" err="1"/>
            <a:t>thermoluniscence</a:t>
          </a:r>
          <a:r>
            <a:rPr lang="en-US" sz="800" b="0" dirty="0"/>
            <a:t> dosemeter (TLD) </a:t>
          </a:r>
          <a:r>
            <a:rPr lang="en-US" sz="800" b="0" dirty="0" err="1"/>
            <a:t>seluruh</a:t>
          </a:r>
          <a:r>
            <a:rPr lang="en-US" sz="800" b="0" dirty="0"/>
            <a:t> </a:t>
          </a:r>
          <a:r>
            <a:rPr lang="en-US" sz="800" b="0" dirty="0" err="1"/>
            <a:t>tubuh</a:t>
          </a:r>
          <a:r>
            <a:rPr lang="en-US" sz="800" b="0" dirty="0"/>
            <a:t> Hp(10) dan TLD </a:t>
          </a:r>
          <a:r>
            <a:rPr lang="en-US" sz="800" b="0" dirty="0" err="1"/>
            <a:t>mata</a:t>
          </a:r>
          <a:r>
            <a:rPr lang="en-US" sz="800" b="0" dirty="0"/>
            <a:t> Hp(3)</a:t>
          </a:r>
        </a:p>
      </dgm:t>
    </dgm:pt>
    <dgm:pt modelId="{75AEA7AB-B589-470E-981A-8FA70DBFCF08}" type="parTrans" cxnId="{FB56C104-D0AA-4DC4-A9EE-E97E2F947B9D}">
      <dgm:prSet/>
      <dgm:spPr/>
      <dgm:t>
        <a:bodyPr/>
        <a:lstStyle/>
        <a:p>
          <a:endParaRPr lang="en-US" sz="1200"/>
        </a:p>
      </dgm:t>
    </dgm:pt>
    <dgm:pt modelId="{4198660B-AF13-40CA-B51B-6D453FD9B714}" type="sibTrans" cxnId="{FB56C104-D0AA-4DC4-A9EE-E97E2F947B9D}">
      <dgm:prSet/>
      <dgm:spPr/>
      <dgm:t>
        <a:bodyPr/>
        <a:lstStyle/>
        <a:p>
          <a:endParaRPr lang="en-US" sz="1800"/>
        </a:p>
      </dgm:t>
    </dgm:pt>
    <dgm:pt modelId="{DDEC7573-0AC6-45B4-9147-BFFDFBB745EF}">
      <dgm:prSet custT="1"/>
      <dgm:spPr/>
      <dgm:t>
        <a:bodyPr/>
        <a:lstStyle/>
        <a:p>
          <a:r>
            <a:rPr lang="en-US" sz="800" b="0" dirty="0"/>
            <a:t>Proses </a:t>
          </a:r>
          <a:r>
            <a:rPr lang="en-US" sz="800" b="0" dirty="0" err="1"/>
            <a:t>akreditasi</a:t>
          </a:r>
          <a:r>
            <a:rPr lang="en-US" sz="800" b="0" dirty="0"/>
            <a:t> KAN ISO 17020</a:t>
          </a:r>
        </a:p>
      </dgm:t>
    </dgm:pt>
    <dgm:pt modelId="{26C255F4-2260-4B62-A346-F547965FBC82}" type="parTrans" cxnId="{DD5DC85A-D991-4019-AB7A-9F07F4BCC839}">
      <dgm:prSet/>
      <dgm:spPr/>
      <dgm:t>
        <a:bodyPr/>
        <a:lstStyle/>
        <a:p>
          <a:endParaRPr lang="en-US" sz="1200"/>
        </a:p>
      </dgm:t>
    </dgm:pt>
    <dgm:pt modelId="{5E868EC5-56E8-453B-A46B-0DF7BC08BB30}" type="sibTrans" cxnId="{DD5DC85A-D991-4019-AB7A-9F07F4BCC839}">
      <dgm:prSet/>
      <dgm:spPr/>
      <dgm:t>
        <a:bodyPr/>
        <a:lstStyle/>
        <a:p>
          <a:endParaRPr lang="en-US" sz="1800"/>
        </a:p>
      </dgm:t>
    </dgm:pt>
    <dgm:pt modelId="{291E827D-DD17-4AF0-AF17-BF891602D303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 err="1"/>
            <a:t>Terakreditasi</a:t>
          </a:r>
          <a:r>
            <a:rPr lang="en-US" sz="800" b="0" dirty="0"/>
            <a:t> KAN 13 </a:t>
          </a:r>
          <a:r>
            <a:rPr lang="en-US" sz="800" b="0" dirty="0" err="1"/>
            <a:t>ruang</a:t>
          </a:r>
          <a:r>
            <a:rPr lang="en-US" sz="800" b="0" dirty="0"/>
            <a:t> </a:t>
          </a:r>
          <a:r>
            <a:rPr lang="en-US" sz="800" b="0" dirty="0" err="1"/>
            <a:t>lingkup</a:t>
          </a:r>
          <a:endParaRPr lang="en-US" sz="800" b="0" dirty="0"/>
        </a:p>
      </dgm:t>
    </dgm:pt>
    <dgm:pt modelId="{AF4AD833-8748-41C6-9801-91043783BD32}" type="parTrans" cxnId="{C1422D37-2D14-44AF-9E90-B0ECEA87E567}">
      <dgm:prSet/>
      <dgm:spPr/>
      <dgm:t>
        <a:bodyPr/>
        <a:lstStyle/>
        <a:p>
          <a:endParaRPr lang="en-US" sz="1200"/>
        </a:p>
      </dgm:t>
    </dgm:pt>
    <dgm:pt modelId="{E1692A69-C0A5-4868-A00E-258D60DD29CB}" type="sibTrans" cxnId="{C1422D37-2D14-44AF-9E90-B0ECEA87E567}">
      <dgm:prSet/>
      <dgm:spPr/>
      <dgm:t>
        <a:bodyPr/>
        <a:lstStyle/>
        <a:p>
          <a:endParaRPr lang="en-US" sz="1800"/>
        </a:p>
      </dgm:t>
    </dgm:pt>
    <dgm:pt modelId="{58F39DDC-A8E3-47DF-BCE2-E9086F540D9F}">
      <dgm:prSet custT="1"/>
      <dgm:spPr/>
      <dgm:t>
        <a:bodyPr/>
        <a:lstStyle/>
        <a:p>
          <a:r>
            <a:rPr lang="en-US" sz="800" b="0" dirty="0" err="1"/>
            <a:t>Pelayanan</a:t>
          </a:r>
          <a:r>
            <a:rPr lang="en-US" sz="800" b="0" dirty="0"/>
            <a:t> </a:t>
          </a:r>
          <a:r>
            <a:rPr lang="en-US" sz="800" b="0" dirty="0" err="1"/>
            <a:t>pengujian</a:t>
          </a:r>
          <a:r>
            <a:rPr lang="en-US" sz="800" b="0" dirty="0"/>
            <a:t> </a:t>
          </a:r>
          <a:r>
            <a:rPr lang="en-US" sz="800" b="0" dirty="0" err="1"/>
            <a:t>instalasi</a:t>
          </a:r>
          <a:r>
            <a:rPr lang="en-US" sz="800" b="0" dirty="0"/>
            <a:t> </a:t>
          </a:r>
          <a:r>
            <a:rPr lang="en-US" sz="800" b="0" dirty="0" err="1"/>
            <a:t>listrik</a:t>
          </a:r>
          <a:r>
            <a:rPr lang="en-US" sz="800" b="0" dirty="0"/>
            <a:t> </a:t>
          </a:r>
          <a:r>
            <a:rPr lang="en-US" sz="800" b="0" dirty="0" err="1"/>
            <a:t>medis</a:t>
          </a:r>
          <a:r>
            <a:rPr lang="en-US" sz="800" b="0" dirty="0"/>
            <a:t>, gas </a:t>
          </a:r>
          <a:r>
            <a:rPr lang="en-US" sz="800" b="0" dirty="0" err="1"/>
            <a:t>medis</a:t>
          </a:r>
          <a:r>
            <a:rPr lang="en-US" sz="800" b="0" dirty="0"/>
            <a:t>, dan tata </a:t>
          </a:r>
          <a:r>
            <a:rPr lang="en-US" sz="800" b="0" dirty="0" err="1"/>
            <a:t>udara</a:t>
          </a:r>
          <a:r>
            <a:rPr lang="en-US" sz="800" b="0" dirty="0"/>
            <a:t>, BSC/LAF, Grounding, Genset</a:t>
          </a:r>
        </a:p>
      </dgm:t>
    </dgm:pt>
    <dgm:pt modelId="{A146625A-5492-4ECC-AC1C-6C72AD14DC2B}" type="parTrans" cxnId="{64CA3E58-2E9A-4A84-AF55-D2A7FD815D8F}">
      <dgm:prSet/>
      <dgm:spPr/>
      <dgm:t>
        <a:bodyPr/>
        <a:lstStyle/>
        <a:p>
          <a:endParaRPr lang="en-US" sz="1200"/>
        </a:p>
      </dgm:t>
    </dgm:pt>
    <dgm:pt modelId="{8A843C64-2E8C-4617-AD51-1F95F5EBA385}" type="sibTrans" cxnId="{64CA3E58-2E9A-4A84-AF55-D2A7FD815D8F}">
      <dgm:prSet/>
      <dgm:spPr/>
      <dgm:t>
        <a:bodyPr/>
        <a:lstStyle/>
        <a:p>
          <a:endParaRPr lang="en-US" sz="1800"/>
        </a:p>
      </dgm:t>
    </dgm:pt>
    <dgm:pt modelId="{0E453B90-FB2B-4850-86BF-B9DC1AC7B676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sv-SE" sz="800" b="1" dirty="0">
              <a:solidFill>
                <a:srgbClr val="FF0000"/>
              </a:solidFill>
            </a:rPr>
            <a:t>PENUNJUKAN BAPETEN SEBAGAI LEMBAGA UJI KETENAGANUKLIRAN </a:t>
          </a:r>
          <a:br>
            <a:rPr lang="sv-SE" sz="800" b="1" dirty="0">
              <a:solidFill>
                <a:srgbClr val="FF0000"/>
              </a:solidFill>
            </a:rPr>
          </a:br>
          <a:r>
            <a:rPr lang="sv-SE" sz="800" b="1" dirty="0">
              <a:solidFill>
                <a:srgbClr val="FF0000"/>
              </a:solidFill>
            </a:rPr>
            <a:t>(LABORATORIUM DOSIMETRI) </a:t>
          </a:r>
          <a:br>
            <a:rPr lang="sv-SE" sz="800" b="1" dirty="0">
              <a:solidFill>
                <a:srgbClr val="FF0000"/>
              </a:solidFill>
            </a:rPr>
          </a:br>
          <a:r>
            <a:rPr lang="sv-SE" sz="800" b="1" dirty="0">
              <a:solidFill>
                <a:srgbClr val="FF0000"/>
              </a:solidFill>
            </a:rPr>
            <a:t>DATA TEKNIS </a:t>
          </a:r>
          <a:br>
            <a:rPr lang="sv-SE" sz="800" b="1" dirty="0">
              <a:solidFill>
                <a:srgbClr val="FF0000"/>
              </a:solidFill>
            </a:rPr>
          </a:br>
          <a:r>
            <a:rPr lang="sv-SE" sz="800" b="1" dirty="0">
              <a:solidFill>
                <a:srgbClr val="FF0000"/>
              </a:solidFill>
            </a:rPr>
            <a:t>NOMOR 23.1.05436.001 </a:t>
          </a:r>
          <a:br>
            <a:rPr lang="sv-SE" sz="800" b="1" dirty="0">
              <a:solidFill>
                <a:srgbClr val="FF0000"/>
              </a:solidFill>
            </a:rPr>
          </a:br>
          <a:r>
            <a:rPr lang="sv-SE" sz="800" b="1" dirty="0">
              <a:solidFill>
                <a:srgbClr val="FF0000"/>
              </a:solidFill>
            </a:rPr>
            <a:t>Sub Lingkup Penunjukan </a:t>
          </a:r>
          <a:br>
            <a:rPr lang="sv-SE" sz="800" b="1" dirty="0">
              <a:solidFill>
                <a:srgbClr val="FF0000"/>
              </a:solidFill>
            </a:rPr>
          </a:br>
          <a:r>
            <a:rPr lang="sv-SE" sz="800" b="1" dirty="0">
              <a:solidFill>
                <a:srgbClr val="FF0000"/>
              </a:solidFill>
            </a:rPr>
            <a:t>1. Kalibrasi Keluaran Sumber Radioterapi</a:t>
          </a:r>
          <a:endParaRPr lang="en-US" sz="800" b="1" dirty="0">
            <a:solidFill>
              <a:srgbClr val="FF0000"/>
            </a:solidFill>
          </a:endParaRPr>
        </a:p>
      </dgm:t>
    </dgm:pt>
    <dgm:pt modelId="{1FB7F612-6F07-4485-B6A5-8DB3AA26A557}" type="parTrans" cxnId="{481544FB-292B-4C79-8157-9DB78D41FD76}">
      <dgm:prSet/>
      <dgm:spPr/>
      <dgm:t>
        <a:bodyPr/>
        <a:lstStyle/>
        <a:p>
          <a:endParaRPr lang="en-ID" sz="1100"/>
        </a:p>
      </dgm:t>
    </dgm:pt>
    <dgm:pt modelId="{F8AB0A53-6F57-43CD-A992-976DF3F8F613}" type="sibTrans" cxnId="{481544FB-292B-4C79-8157-9DB78D41FD76}">
      <dgm:prSet/>
      <dgm:spPr/>
      <dgm:t>
        <a:bodyPr/>
        <a:lstStyle/>
        <a:p>
          <a:endParaRPr lang="en-ID" sz="1100"/>
        </a:p>
      </dgm:t>
    </dgm:pt>
    <dgm:pt modelId="{4334A12A-3CA6-4130-A757-7D41A14757B0}">
      <dgm:prSet custT="1"/>
      <dgm:spPr/>
      <dgm:t>
        <a:bodyPr/>
        <a:lstStyle/>
        <a:p>
          <a:r>
            <a:rPr lang="en-GB" sz="800" dirty="0"/>
            <a:t>UPRO</a:t>
          </a:r>
        </a:p>
        <a:p>
          <a:r>
            <a:rPr lang="en-GB" sz="800" dirty="0"/>
            <a:t>(Uji </a:t>
          </a:r>
          <a:r>
            <a:rPr lang="en-GB" sz="800" dirty="0" err="1"/>
            <a:t>Produk</a:t>
          </a:r>
          <a:r>
            <a:rPr lang="en-GB" sz="800" dirty="0"/>
            <a:t>)</a:t>
          </a:r>
          <a:endParaRPr lang="en-ID" sz="800" dirty="0"/>
        </a:p>
      </dgm:t>
    </dgm:pt>
    <dgm:pt modelId="{3C677A8C-AAD1-4272-AE89-C414C2B84248}" type="parTrans" cxnId="{DBF3BA5F-25C2-4570-A267-80C040ABA223}">
      <dgm:prSet/>
      <dgm:spPr/>
      <dgm:t>
        <a:bodyPr/>
        <a:lstStyle/>
        <a:p>
          <a:endParaRPr lang="en-ID"/>
        </a:p>
      </dgm:t>
    </dgm:pt>
    <dgm:pt modelId="{07C1CAF2-9572-46CD-857B-4F9EF2C38B46}" type="sibTrans" cxnId="{DBF3BA5F-25C2-4570-A267-80C040ABA223}">
      <dgm:prSet/>
      <dgm:spPr/>
      <dgm:t>
        <a:bodyPr/>
        <a:lstStyle/>
        <a:p>
          <a:endParaRPr lang="en-ID"/>
        </a:p>
      </dgm:t>
    </dgm:pt>
    <dgm:pt modelId="{E19671A8-70E7-4062-B43F-C4C48188E9DD}" type="pres">
      <dgm:prSet presAssocID="{6D33B63A-F645-42EE-9FF3-9E1F7536BC83}" presName="Name0" presStyleCnt="0">
        <dgm:presLayoutVars>
          <dgm:dir/>
          <dgm:animLvl val="lvl"/>
          <dgm:resizeHandles val="exact"/>
        </dgm:presLayoutVars>
      </dgm:prSet>
      <dgm:spPr/>
    </dgm:pt>
    <dgm:pt modelId="{D78A8A66-CA8E-41ED-AB4D-B1395C197A20}" type="pres">
      <dgm:prSet presAssocID="{01BB5C77-B551-473D-967B-18566F0F6B12}" presName="composite" presStyleCnt="0"/>
      <dgm:spPr/>
    </dgm:pt>
    <dgm:pt modelId="{D4015DA9-C9CB-4E5E-A5D2-8BBD0699BEBD}" type="pres">
      <dgm:prSet presAssocID="{01BB5C77-B551-473D-967B-18566F0F6B12}" presName="parTx" presStyleLbl="node1" presStyleIdx="0" presStyleCnt="6" custScaleY="107939">
        <dgm:presLayoutVars>
          <dgm:chMax val="0"/>
          <dgm:chPref val="0"/>
          <dgm:bulletEnabled val="1"/>
        </dgm:presLayoutVars>
      </dgm:prSet>
      <dgm:spPr/>
    </dgm:pt>
    <dgm:pt modelId="{51D23643-6DF1-419F-ABE3-956B8A4C4B71}" type="pres">
      <dgm:prSet presAssocID="{01BB5C77-B551-473D-967B-18566F0F6B12}" presName="desTx" presStyleLbl="revTx" presStyleIdx="0" presStyleCnt="5">
        <dgm:presLayoutVars>
          <dgm:bulletEnabled val="1"/>
        </dgm:presLayoutVars>
      </dgm:prSet>
      <dgm:spPr/>
    </dgm:pt>
    <dgm:pt modelId="{1C4905D7-1F8F-4151-9C5B-616FD533ABCD}" type="pres">
      <dgm:prSet presAssocID="{8A33572F-8C4E-4D3C-AEA5-ECE0EF9701BE}" presName="space" presStyleCnt="0"/>
      <dgm:spPr/>
    </dgm:pt>
    <dgm:pt modelId="{4063CDAE-F694-4925-9038-AEE29740487D}" type="pres">
      <dgm:prSet presAssocID="{711A5F1A-B3C5-4A82-9898-420D04AACF23}" presName="composite" presStyleCnt="0"/>
      <dgm:spPr/>
    </dgm:pt>
    <dgm:pt modelId="{DC41A2C9-9A01-4F4D-B0DF-D03884DBFEB1}" type="pres">
      <dgm:prSet presAssocID="{711A5F1A-B3C5-4A82-9898-420D04AACF23}" presName="parTx" presStyleLbl="node1" presStyleIdx="1" presStyleCnt="6" custScaleY="107001">
        <dgm:presLayoutVars>
          <dgm:chMax val="0"/>
          <dgm:chPref val="0"/>
          <dgm:bulletEnabled val="1"/>
        </dgm:presLayoutVars>
      </dgm:prSet>
      <dgm:spPr/>
    </dgm:pt>
    <dgm:pt modelId="{B511BFD4-8813-40FD-B3DA-FE35CA412322}" type="pres">
      <dgm:prSet presAssocID="{711A5F1A-B3C5-4A82-9898-420D04AACF23}" presName="desTx" presStyleLbl="revTx" presStyleIdx="1" presStyleCnt="5">
        <dgm:presLayoutVars>
          <dgm:bulletEnabled val="1"/>
        </dgm:presLayoutVars>
      </dgm:prSet>
      <dgm:spPr/>
    </dgm:pt>
    <dgm:pt modelId="{3EAF6CC7-EE7D-4D10-BF5B-214F6D6D26D9}" type="pres">
      <dgm:prSet presAssocID="{90111785-272F-4AB6-8CB0-90CF9BEEDBCE}" presName="space" presStyleCnt="0"/>
      <dgm:spPr/>
    </dgm:pt>
    <dgm:pt modelId="{0A7A9A84-2358-4050-88E3-CD79FD007706}" type="pres">
      <dgm:prSet presAssocID="{86C940FF-0506-41E6-A22D-966DD2515055}" presName="composite" presStyleCnt="0"/>
      <dgm:spPr/>
    </dgm:pt>
    <dgm:pt modelId="{0394AD32-3223-44EA-9909-69940E340869}" type="pres">
      <dgm:prSet presAssocID="{86C940FF-0506-41E6-A22D-966DD2515055}" presName="parTx" presStyleLbl="node1" presStyleIdx="2" presStyleCnt="6" custScaleY="109061">
        <dgm:presLayoutVars>
          <dgm:chMax val="0"/>
          <dgm:chPref val="0"/>
          <dgm:bulletEnabled val="1"/>
        </dgm:presLayoutVars>
      </dgm:prSet>
      <dgm:spPr/>
    </dgm:pt>
    <dgm:pt modelId="{7626F786-065F-47FF-99D5-3E87C677BB0A}" type="pres">
      <dgm:prSet presAssocID="{86C940FF-0506-41E6-A22D-966DD2515055}" presName="desTx" presStyleLbl="revTx" presStyleIdx="2" presStyleCnt="5">
        <dgm:presLayoutVars>
          <dgm:bulletEnabled val="1"/>
        </dgm:presLayoutVars>
      </dgm:prSet>
      <dgm:spPr/>
    </dgm:pt>
    <dgm:pt modelId="{8D294E56-898D-4C6D-8FB8-2586FA378572}" type="pres">
      <dgm:prSet presAssocID="{F3702D9E-7882-4D17-BE93-A9A52A12B478}" presName="space" presStyleCnt="0"/>
      <dgm:spPr/>
    </dgm:pt>
    <dgm:pt modelId="{9D98E69A-E0E7-42C1-8AEC-3CC559D2C1ED}" type="pres">
      <dgm:prSet presAssocID="{EA1E55EA-D423-40B6-A819-82693AB1AACD}" presName="composite" presStyleCnt="0"/>
      <dgm:spPr/>
    </dgm:pt>
    <dgm:pt modelId="{4D847881-3C75-4D44-AB85-7D15131E855B}" type="pres">
      <dgm:prSet presAssocID="{EA1E55EA-D423-40B6-A819-82693AB1AACD}" presName="parTx" presStyleLbl="node1" presStyleIdx="3" presStyleCnt="6" custScaleY="114669">
        <dgm:presLayoutVars>
          <dgm:chMax val="0"/>
          <dgm:chPref val="0"/>
          <dgm:bulletEnabled val="1"/>
        </dgm:presLayoutVars>
      </dgm:prSet>
      <dgm:spPr/>
    </dgm:pt>
    <dgm:pt modelId="{3953EF60-F6FA-4A13-877D-CDD84F1FD905}" type="pres">
      <dgm:prSet presAssocID="{EA1E55EA-D423-40B6-A819-82693AB1AACD}" presName="desTx" presStyleLbl="revTx" presStyleIdx="3" presStyleCnt="5">
        <dgm:presLayoutVars>
          <dgm:bulletEnabled val="1"/>
        </dgm:presLayoutVars>
      </dgm:prSet>
      <dgm:spPr/>
    </dgm:pt>
    <dgm:pt modelId="{50E4441E-2B43-403C-AAF1-2DF16F7B2967}" type="pres">
      <dgm:prSet presAssocID="{883294F9-23E2-429F-9F9A-7D75F040B3D1}" presName="space" presStyleCnt="0"/>
      <dgm:spPr/>
    </dgm:pt>
    <dgm:pt modelId="{50ABD1EE-AB30-4FEA-AC2D-64C6FAF01AA5}" type="pres">
      <dgm:prSet presAssocID="{028C71F5-DCAF-479C-8A6D-9B18E877F3A0}" presName="composite" presStyleCnt="0"/>
      <dgm:spPr/>
    </dgm:pt>
    <dgm:pt modelId="{F221B3A3-4729-4DDF-992F-284C05D74ED1}" type="pres">
      <dgm:prSet presAssocID="{028C71F5-DCAF-479C-8A6D-9B18E877F3A0}" presName="parTx" presStyleLbl="node1" presStyleIdx="4" presStyleCnt="6" custScaleY="110889">
        <dgm:presLayoutVars>
          <dgm:chMax val="0"/>
          <dgm:chPref val="0"/>
          <dgm:bulletEnabled val="1"/>
        </dgm:presLayoutVars>
      </dgm:prSet>
      <dgm:spPr/>
    </dgm:pt>
    <dgm:pt modelId="{00974914-F2C1-4846-8F05-2931F5E61E3F}" type="pres">
      <dgm:prSet presAssocID="{028C71F5-DCAF-479C-8A6D-9B18E877F3A0}" presName="desTx" presStyleLbl="revTx" presStyleIdx="4" presStyleCnt="5">
        <dgm:presLayoutVars>
          <dgm:bulletEnabled val="1"/>
        </dgm:presLayoutVars>
      </dgm:prSet>
      <dgm:spPr/>
    </dgm:pt>
    <dgm:pt modelId="{6DFADAEB-0B85-4E64-BD93-A30B56DE737A}" type="pres">
      <dgm:prSet presAssocID="{98CD8F1A-0BB8-4953-8D58-8FF0D6F4140F}" presName="space" presStyleCnt="0"/>
      <dgm:spPr/>
    </dgm:pt>
    <dgm:pt modelId="{F8DE12D4-A364-4FA4-9450-D69667B5FAFA}" type="pres">
      <dgm:prSet presAssocID="{4334A12A-3CA6-4130-A757-7D41A14757B0}" presName="composite" presStyleCnt="0"/>
      <dgm:spPr/>
    </dgm:pt>
    <dgm:pt modelId="{948A42E6-9BD4-4A75-BC36-9A590C9257A7}" type="pres">
      <dgm:prSet presAssocID="{4334A12A-3CA6-4130-A757-7D41A14757B0}" presName="par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93DECEE2-BCF5-4494-A7CD-2212C26BE646}" type="pres">
      <dgm:prSet presAssocID="{4334A12A-3CA6-4130-A757-7D41A14757B0}" presName="desTx" presStyleLbl="revTx" presStyleIdx="4" presStyleCnt="5">
        <dgm:presLayoutVars>
          <dgm:bulletEnabled val="1"/>
        </dgm:presLayoutVars>
      </dgm:prSet>
      <dgm:spPr/>
    </dgm:pt>
  </dgm:ptLst>
  <dgm:cxnLst>
    <dgm:cxn modelId="{FB56C104-D0AA-4DC4-A9EE-E97E2F947B9D}" srcId="{EA1E55EA-D423-40B6-A819-82693AB1AACD}" destId="{B49C0CCB-A9E2-4452-9691-064652FF0D82}" srcOrd="0" destOrd="0" parTransId="{75AEA7AB-B589-470E-981A-8FA70DBFCF08}" sibTransId="{4198660B-AF13-40CA-B51B-6D453FD9B714}"/>
    <dgm:cxn modelId="{C532460B-CA97-4714-ABE8-A8AADDC2A7DE}" type="presOf" srcId="{B6D8B432-4431-4F40-BC7B-336EDA26F871}" destId="{51D23643-6DF1-419F-ABE3-956B8A4C4B71}" srcOrd="0" destOrd="1" presId="urn:microsoft.com/office/officeart/2005/8/layout/chevron1"/>
    <dgm:cxn modelId="{B9B13212-BFB7-4C61-A3D5-DD725FCC65EC}" srcId="{86C940FF-0506-41E6-A22D-966DD2515055}" destId="{BA03F460-1515-4E55-95FD-55615AA3C718}" srcOrd="1" destOrd="0" parTransId="{7BF25994-630B-4DC4-AFA8-EC78278E60A1}" sibTransId="{C385DC86-A332-407E-8AD1-193FCE7A22A1}"/>
    <dgm:cxn modelId="{D1FEAD13-866C-4EEA-8D06-BDF4D2858049}" srcId="{711A5F1A-B3C5-4A82-9898-420D04AACF23}" destId="{EF9608B4-20AB-4741-8AB1-789706465626}" srcOrd="1" destOrd="0" parTransId="{7D325D52-A8F2-467A-8E45-56F4368D765F}" sibTransId="{06A8DB15-0F4D-427B-AC93-98904359F9EA}"/>
    <dgm:cxn modelId="{71CF7F17-B161-4FED-BD3F-DBE5E75DF954}" type="presOf" srcId="{01BB5C77-B551-473D-967B-18566F0F6B12}" destId="{D4015DA9-C9CB-4E5E-A5D2-8BBD0699BEBD}" srcOrd="0" destOrd="0" presId="urn:microsoft.com/office/officeart/2005/8/layout/chevron1"/>
    <dgm:cxn modelId="{59453125-4368-4BCF-98D9-8956E213A0C7}" srcId="{6D33B63A-F645-42EE-9FF3-9E1F7536BC83}" destId="{028C71F5-DCAF-479C-8A6D-9B18E877F3A0}" srcOrd="4" destOrd="0" parTransId="{9FF93D60-F2C1-4EDB-B78B-1E31EDC92AE5}" sibTransId="{98CD8F1A-0BB8-4953-8D58-8FF0D6F4140F}"/>
    <dgm:cxn modelId="{85E07D25-F2B7-4C15-8967-0FDFAC3AEA37}" srcId="{6D33B63A-F645-42EE-9FF3-9E1F7536BC83}" destId="{711A5F1A-B3C5-4A82-9898-420D04AACF23}" srcOrd="1" destOrd="0" parTransId="{79F1CBCB-762D-47DD-9DB6-9D77BD00E8C1}" sibTransId="{90111785-272F-4AB6-8CB0-90CF9BEEDBCE}"/>
    <dgm:cxn modelId="{D4672628-0B2F-473C-9010-0535D2B659C0}" type="presOf" srcId="{672E664D-C32B-46E5-AEF5-56E1A74FF551}" destId="{51D23643-6DF1-419F-ABE3-956B8A4C4B71}" srcOrd="0" destOrd="2" presId="urn:microsoft.com/office/officeart/2005/8/layout/chevron1"/>
    <dgm:cxn modelId="{C1422D37-2D14-44AF-9E90-B0ECEA87E567}" srcId="{86C940FF-0506-41E6-A22D-966DD2515055}" destId="{291E827D-DD17-4AF0-AF17-BF891602D303}" srcOrd="0" destOrd="0" parTransId="{AF4AD833-8748-41C6-9801-91043783BD32}" sibTransId="{E1692A69-C0A5-4868-A00E-258D60DD29CB}"/>
    <dgm:cxn modelId="{55D8FD3E-0903-40E7-A426-91ECECDBE2A2}" type="presOf" srcId="{6D33B63A-F645-42EE-9FF3-9E1F7536BC83}" destId="{E19671A8-70E7-4062-B43F-C4C48188E9DD}" srcOrd="0" destOrd="0" presId="urn:microsoft.com/office/officeart/2005/8/layout/chevron1"/>
    <dgm:cxn modelId="{DBF3BA5F-25C2-4570-A267-80C040ABA223}" srcId="{6D33B63A-F645-42EE-9FF3-9E1F7536BC83}" destId="{4334A12A-3CA6-4130-A757-7D41A14757B0}" srcOrd="5" destOrd="0" parTransId="{3C677A8C-AAD1-4272-AE89-C414C2B84248}" sibTransId="{07C1CAF2-9572-46CD-857B-4F9EF2C38B46}"/>
    <dgm:cxn modelId="{5D0B8144-3BF2-46C5-AE01-A997DB3A0D79}" type="presOf" srcId="{4334A12A-3CA6-4130-A757-7D41A14757B0}" destId="{948A42E6-9BD4-4A75-BC36-9A590C9257A7}" srcOrd="0" destOrd="0" presId="urn:microsoft.com/office/officeart/2005/8/layout/chevron1"/>
    <dgm:cxn modelId="{EE1C3650-C365-46F0-A329-53C051E17A7F}" srcId="{6D33B63A-F645-42EE-9FF3-9E1F7536BC83}" destId="{EA1E55EA-D423-40B6-A819-82693AB1AACD}" srcOrd="3" destOrd="0" parTransId="{721E6645-8632-45AD-A7D2-F41CD77B49C4}" sibTransId="{883294F9-23E2-429F-9F9A-7D75F040B3D1}"/>
    <dgm:cxn modelId="{720BEE70-C441-41EA-851E-853308867BD1}" type="presOf" srcId="{BA03F460-1515-4E55-95FD-55615AA3C718}" destId="{7626F786-065F-47FF-99D5-3E87C677BB0A}" srcOrd="0" destOrd="1" presId="urn:microsoft.com/office/officeart/2005/8/layout/chevron1"/>
    <dgm:cxn modelId="{B3E4C652-2651-40E6-83D9-7261111F9570}" type="presOf" srcId="{B49C0CCB-A9E2-4452-9691-064652FF0D82}" destId="{3953EF60-F6FA-4A13-877D-CDD84F1FD905}" srcOrd="0" destOrd="0" presId="urn:microsoft.com/office/officeart/2005/8/layout/chevron1"/>
    <dgm:cxn modelId="{4C1D4153-A695-41EA-8C57-AAE8EB135683}" srcId="{711A5F1A-B3C5-4A82-9898-420D04AACF23}" destId="{92C4E63B-6BE4-440A-9949-45809978BDE7}" srcOrd="2" destOrd="0" parTransId="{B1B6B746-E4CB-4573-8D0D-6C227724C91C}" sibTransId="{9615460A-89EB-4A9A-8374-454A21D011D2}"/>
    <dgm:cxn modelId="{9256A453-138E-4A19-82C4-0DAE39808D82}" type="presOf" srcId="{EA1E55EA-D423-40B6-A819-82693AB1AACD}" destId="{4D847881-3C75-4D44-AB85-7D15131E855B}" srcOrd="0" destOrd="0" presId="urn:microsoft.com/office/officeart/2005/8/layout/chevron1"/>
    <dgm:cxn modelId="{5CD82978-3BA2-4C23-8FBF-725C904B9392}" srcId="{01BB5C77-B551-473D-967B-18566F0F6B12}" destId="{B6D8B432-4431-4F40-BC7B-336EDA26F871}" srcOrd="1" destOrd="0" parTransId="{B274EDA6-3172-4F4B-8D08-4911896C4155}" sibTransId="{386A92B7-F1F2-41AD-AF99-740726770EBF}"/>
    <dgm:cxn modelId="{64CA3E58-2E9A-4A84-AF55-D2A7FD815D8F}" srcId="{028C71F5-DCAF-479C-8A6D-9B18E877F3A0}" destId="{58F39DDC-A8E3-47DF-BCE2-E9086F540D9F}" srcOrd="0" destOrd="0" parTransId="{A146625A-5492-4ECC-AC1C-6C72AD14DC2B}" sibTransId="{8A843C64-2E8C-4617-AD51-1F95F5EBA385}"/>
    <dgm:cxn modelId="{F4D01F59-61F0-4DD0-8696-01D069627571}" srcId="{711A5F1A-B3C5-4A82-9898-420D04AACF23}" destId="{7C5E96C2-331F-4002-984D-78EE73A32E29}" srcOrd="0" destOrd="0" parTransId="{05E45D59-7D0A-4C06-B725-107F078979B3}" sibTransId="{FCCC15AF-4501-4006-9C60-C6F6DAA049B2}"/>
    <dgm:cxn modelId="{DD5DC85A-D991-4019-AB7A-9F07F4BCC839}" srcId="{028C71F5-DCAF-479C-8A6D-9B18E877F3A0}" destId="{DDEC7573-0AC6-45B4-9147-BFFDFBB745EF}" srcOrd="1" destOrd="0" parTransId="{26C255F4-2260-4B62-A346-F547965FBC82}" sibTransId="{5E868EC5-56E8-453B-A46B-0DF7BC08BB30}"/>
    <dgm:cxn modelId="{9DBC687D-1278-4917-970E-BEAECF1EC3B1}" type="presOf" srcId="{F534DEE1-5FB4-4C38-997C-F9497BF31FEC}" destId="{51D23643-6DF1-419F-ABE3-956B8A4C4B71}" srcOrd="0" destOrd="0" presId="urn:microsoft.com/office/officeart/2005/8/layout/chevron1"/>
    <dgm:cxn modelId="{20D3948A-5978-4F4E-AE7B-0B49C1126BBC}" srcId="{6D33B63A-F645-42EE-9FF3-9E1F7536BC83}" destId="{01BB5C77-B551-473D-967B-18566F0F6B12}" srcOrd="0" destOrd="0" parTransId="{0259CE5E-2905-48CF-B4EB-9F093586F7D5}" sibTransId="{8A33572F-8C4E-4D3C-AEA5-ECE0EF9701BE}"/>
    <dgm:cxn modelId="{9AE6188D-C839-4162-8532-CDE91C054DD2}" type="presOf" srcId="{DDEC7573-0AC6-45B4-9147-BFFDFBB745EF}" destId="{00974914-F2C1-4846-8F05-2931F5E61E3F}" srcOrd="0" destOrd="1" presId="urn:microsoft.com/office/officeart/2005/8/layout/chevron1"/>
    <dgm:cxn modelId="{F291AB9B-FDE8-4DC4-84C6-1C5CC4490EE0}" type="presOf" srcId="{EF9608B4-20AB-4741-8AB1-789706465626}" destId="{B511BFD4-8813-40FD-B3DA-FE35CA412322}" srcOrd="0" destOrd="1" presId="urn:microsoft.com/office/officeart/2005/8/layout/chevron1"/>
    <dgm:cxn modelId="{0C34979F-2E71-4EC3-8407-D402A16C3C5A}" srcId="{6D33B63A-F645-42EE-9FF3-9E1F7536BC83}" destId="{86C940FF-0506-41E6-A22D-966DD2515055}" srcOrd="2" destOrd="0" parTransId="{9CD95CD7-7C21-4C71-B992-5F26D40909CC}" sibTransId="{F3702D9E-7882-4D17-BE93-A9A52A12B478}"/>
    <dgm:cxn modelId="{66169AA0-A444-4FD8-A977-B05AD65591C4}" type="presOf" srcId="{86C940FF-0506-41E6-A22D-966DD2515055}" destId="{0394AD32-3223-44EA-9909-69940E340869}" srcOrd="0" destOrd="0" presId="urn:microsoft.com/office/officeart/2005/8/layout/chevron1"/>
    <dgm:cxn modelId="{159353A2-6B5D-471D-B10B-C570572C8B0C}" type="presOf" srcId="{58F39DDC-A8E3-47DF-BCE2-E9086F540D9F}" destId="{00974914-F2C1-4846-8F05-2931F5E61E3F}" srcOrd="0" destOrd="0" presId="urn:microsoft.com/office/officeart/2005/8/layout/chevron1"/>
    <dgm:cxn modelId="{99D0FDA2-47B9-45B2-AE1A-C644559D825B}" type="presOf" srcId="{028C71F5-DCAF-479C-8A6D-9B18E877F3A0}" destId="{F221B3A3-4729-4DDF-992F-284C05D74ED1}" srcOrd="0" destOrd="0" presId="urn:microsoft.com/office/officeart/2005/8/layout/chevron1"/>
    <dgm:cxn modelId="{366F4AA9-8DBF-4379-9D6B-96A1494660F5}" type="presOf" srcId="{291E827D-DD17-4AF0-AF17-BF891602D303}" destId="{7626F786-065F-47FF-99D5-3E87C677BB0A}" srcOrd="0" destOrd="0" presId="urn:microsoft.com/office/officeart/2005/8/layout/chevron1"/>
    <dgm:cxn modelId="{022A70B8-AC65-4C0E-8961-DF6A0F932428}" srcId="{01BB5C77-B551-473D-967B-18566F0F6B12}" destId="{F534DEE1-5FB4-4C38-997C-F9497BF31FEC}" srcOrd="0" destOrd="0" parTransId="{63D85242-31B1-4BD2-B731-729E1277368E}" sibTransId="{C843558A-DCD2-4423-A351-A6BEBB0DC423}"/>
    <dgm:cxn modelId="{1E222BBB-EFEA-4556-9F4F-0F5AF3762E6D}" type="presOf" srcId="{711A5F1A-B3C5-4A82-9898-420D04AACF23}" destId="{DC41A2C9-9A01-4F4D-B0DF-D03884DBFEB1}" srcOrd="0" destOrd="0" presId="urn:microsoft.com/office/officeart/2005/8/layout/chevron1"/>
    <dgm:cxn modelId="{14F4DAC0-7EE2-48BE-8EED-6CE8AAAB2BF0}" type="presOf" srcId="{7C5E96C2-331F-4002-984D-78EE73A32E29}" destId="{B511BFD4-8813-40FD-B3DA-FE35CA412322}" srcOrd="0" destOrd="0" presId="urn:microsoft.com/office/officeart/2005/8/layout/chevron1"/>
    <dgm:cxn modelId="{0A067ACD-B0DD-43D6-96B2-15C02A55235B}" type="presOf" srcId="{92C4E63B-6BE4-440A-9949-45809978BDE7}" destId="{B511BFD4-8813-40FD-B3DA-FE35CA412322}" srcOrd="0" destOrd="2" presId="urn:microsoft.com/office/officeart/2005/8/layout/chevron1"/>
    <dgm:cxn modelId="{B67EB1CD-8089-49C4-B5B2-3ECD36E4AA7B}" type="presOf" srcId="{0E453B90-FB2B-4850-86BF-B9DC1AC7B676}" destId="{B511BFD4-8813-40FD-B3DA-FE35CA412322}" srcOrd="0" destOrd="3" presId="urn:microsoft.com/office/officeart/2005/8/layout/chevron1"/>
    <dgm:cxn modelId="{DD05D3DB-59A4-496A-B400-BFDC096D8DBF}" srcId="{01BB5C77-B551-473D-967B-18566F0F6B12}" destId="{672E664D-C32B-46E5-AEF5-56E1A74FF551}" srcOrd="2" destOrd="0" parTransId="{6456EF98-AA1D-46C5-ABFF-2A1F79655B4B}" sibTransId="{B971B3D7-FC42-4C05-A656-0ED9BD9ABD66}"/>
    <dgm:cxn modelId="{481544FB-292B-4C79-8157-9DB78D41FD76}" srcId="{711A5F1A-B3C5-4A82-9898-420D04AACF23}" destId="{0E453B90-FB2B-4850-86BF-B9DC1AC7B676}" srcOrd="3" destOrd="0" parTransId="{1FB7F612-6F07-4485-B6A5-8DB3AA26A557}" sibTransId="{F8AB0A53-6F57-43CD-A992-976DF3F8F613}"/>
    <dgm:cxn modelId="{68FAE74F-E5AF-4102-B198-F5B80E8BFC8C}" type="presParOf" srcId="{E19671A8-70E7-4062-B43F-C4C48188E9DD}" destId="{D78A8A66-CA8E-41ED-AB4D-B1395C197A20}" srcOrd="0" destOrd="0" presId="urn:microsoft.com/office/officeart/2005/8/layout/chevron1"/>
    <dgm:cxn modelId="{0D202465-DEB4-48D9-A420-076BADFDC703}" type="presParOf" srcId="{D78A8A66-CA8E-41ED-AB4D-B1395C197A20}" destId="{D4015DA9-C9CB-4E5E-A5D2-8BBD0699BEBD}" srcOrd="0" destOrd="0" presId="urn:microsoft.com/office/officeart/2005/8/layout/chevron1"/>
    <dgm:cxn modelId="{29756F43-D069-41AB-B218-B1A7E9A1575C}" type="presParOf" srcId="{D78A8A66-CA8E-41ED-AB4D-B1395C197A20}" destId="{51D23643-6DF1-419F-ABE3-956B8A4C4B71}" srcOrd="1" destOrd="0" presId="urn:microsoft.com/office/officeart/2005/8/layout/chevron1"/>
    <dgm:cxn modelId="{D31BAF5F-FD52-4FFD-8E85-D46CAC1974B3}" type="presParOf" srcId="{E19671A8-70E7-4062-B43F-C4C48188E9DD}" destId="{1C4905D7-1F8F-4151-9C5B-616FD533ABCD}" srcOrd="1" destOrd="0" presId="urn:microsoft.com/office/officeart/2005/8/layout/chevron1"/>
    <dgm:cxn modelId="{33D1CD2F-7517-49AB-9367-A4D3CB00AB0F}" type="presParOf" srcId="{E19671A8-70E7-4062-B43F-C4C48188E9DD}" destId="{4063CDAE-F694-4925-9038-AEE29740487D}" srcOrd="2" destOrd="0" presId="urn:microsoft.com/office/officeart/2005/8/layout/chevron1"/>
    <dgm:cxn modelId="{2A8C354A-47BB-4931-B3D5-3C60CC3A4E92}" type="presParOf" srcId="{4063CDAE-F694-4925-9038-AEE29740487D}" destId="{DC41A2C9-9A01-4F4D-B0DF-D03884DBFEB1}" srcOrd="0" destOrd="0" presId="urn:microsoft.com/office/officeart/2005/8/layout/chevron1"/>
    <dgm:cxn modelId="{34837734-7F61-42C7-AB2E-DBC8DCF12143}" type="presParOf" srcId="{4063CDAE-F694-4925-9038-AEE29740487D}" destId="{B511BFD4-8813-40FD-B3DA-FE35CA412322}" srcOrd="1" destOrd="0" presId="urn:microsoft.com/office/officeart/2005/8/layout/chevron1"/>
    <dgm:cxn modelId="{3FC4F641-20A3-43F7-AFE4-AEAD7B7A0B7B}" type="presParOf" srcId="{E19671A8-70E7-4062-B43F-C4C48188E9DD}" destId="{3EAF6CC7-EE7D-4D10-BF5B-214F6D6D26D9}" srcOrd="3" destOrd="0" presId="urn:microsoft.com/office/officeart/2005/8/layout/chevron1"/>
    <dgm:cxn modelId="{2D588B0C-C695-4E52-8807-BEB32F34E2A8}" type="presParOf" srcId="{E19671A8-70E7-4062-B43F-C4C48188E9DD}" destId="{0A7A9A84-2358-4050-88E3-CD79FD007706}" srcOrd="4" destOrd="0" presId="urn:microsoft.com/office/officeart/2005/8/layout/chevron1"/>
    <dgm:cxn modelId="{5293C07B-0B0B-4351-B733-77E02CC1377E}" type="presParOf" srcId="{0A7A9A84-2358-4050-88E3-CD79FD007706}" destId="{0394AD32-3223-44EA-9909-69940E340869}" srcOrd="0" destOrd="0" presId="urn:microsoft.com/office/officeart/2005/8/layout/chevron1"/>
    <dgm:cxn modelId="{3B6EDAC9-5111-480A-AB62-A8DBE0B2D791}" type="presParOf" srcId="{0A7A9A84-2358-4050-88E3-CD79FD007706}" destId="{7626F786-065F-47FF-99D5-3E87C677BB0A}" srcOrd="1" destOrd="0" presId="urn:microsoft.com/office/officeart/2005/8/layout/chevron1"/>
    <dgm:cxn modelId="{C0F7C2AD-03C2-4FEA-AB38-1E0CEE5C3A11}" type="presParOf" srcId="{E19671A8-70E7-4062-B43F-C4C48188E9DD}" destId="{8D294E56-898D-4C6D-8FB8-2586FA378572}" srcOrd="5" destOrd="0" presId="urn:microsoft.com/office/officeart/2005/8/layout/chevron1"/>
    <dgm:cxn modelId="{2F115A99-2D37-4EA6-97B1-408D635C2D78}" type="presParOf" srcId="{E19671A8-70E7-4062-B43F-C4C48188E9DD}" destId="{9D98E69A-E0E7-42C1-8AEC-3CC559D2C1ED}" srcOrd="6" destOrd="0" presId="urn:microsoft.com/office/officeart/2005/8/layout/chevron1"/>
    <dgm:cxn modelId="{65C46183-0EB4-4477-92C5-85609BEFC499}" type="presParOf" srcId="{9D98E69A-E0E7-42C1-8AEC-3CC559D2C1ED}" destId="{4D847881-3C75-4D44-AB85-7D15131E855B}" srcOrd="0" destOrd="0" presId="urn:microsoft.com/office/officeart/2005/8/layout/chevron1"/>
    <dgm:cxn modelId="{31B9662A-48F7-472C-94CC-01C22640EAE7}" type="presParOf" srcId="{9D98E69A-E0E7-42C1-8AEC-3CC559D2C1ED}" destId="{3953EF60-F6FA-4A13-877D-CDD84F1FD905}" srcOrd="1" destOrd="0" presId="urn:microsoft.com/office/officeart/2005/8/layout/chevron1"/>
    <dgm:cxn modelId="{FC603234-2617-4253-BFD7-D0654952D303}" type="presParOf" srcId="{E19671A8-70E7-4062-B43F-C4C48188E9DD}" destId="{50E4441E-2B43-403C-AAF1-2DF16F7B2967}" srcOrd="7" destOrd="0" presId="urn:microsoft.com/office/officeart/2005/8/layout/chevron1"/>
    <dgm:cxn modelId="{CD126621-0E9D-45D6-9763-E91CFB12DD4B}" type="presParOf" srcId="{E19671A8-70E7-4062-B43F-C4C48188E9DD}" destId="{50ABD1EE-AB30-4FEA-AC2D-64C6FAF01AA5}" srcOrd="8" destOrd="0" presId="urn:microsoft.com/office/officeart/2005/8/layout/chevron1"/>
    <dgm:cxn modelId="{E6F55AF7-A5B8-4D34-8AE6-B4ABD3C1A915}" type="presParOf" srcId="{50ABD1EE-AB30-4FEA-AC2D-64C6FAF01AA5}" destId="{F221B3A3-4729-4DDF-992F-284C05D74ED1}" srcOrd="0" destOrd="0" presId="urn:microsoft.com/office/officeart/2005/8/layout/chevron1"/>
    <dgm:cxn modelId="{7F41F653-54A6-47DD-9BF8-A96F5AFCB84E}" type="presParOf" srcId="{50ABD1EE-AB30-4FEA-AC2D-64C6FAF01AA5}" destId="{00974914-F2C1-4846-8F05-2931F5E61E3F}" srcOrd="1" destOrd="0" presId="urn:microsoft.com/office/officeart/2005/8/layout/chevron1"/>
    <dgm:cxn modelId="{0C06DF93-F5AC-4800-967C-0B41BD2DF245}" type="presParOf" srcId="{E19671A8-70E7-4062-B43F-C4C48188E9DD}" destId="{6DFADAEB-0B85-4E64-BD93-A30B56DE737A}" srcOrd="9" destOrd="0" presId="urn:microsoft.com/office/officeart/2005/8/layout/chevron1"/>
    <dgm:cxn modelId="{32E049D0-FB61-4D31-A929-AE6C57C5E765}" type="presParOf" srcId="{E19671A8-70E7-4062-B43F-C4C48188E9DD}" destId="{F8DE12D4-A364-4FA4-9450-D69667B5FAFA}" srcOrd="10" destOrd="0" presId="urn:microsoft.com/office/officeart/2005/8/layout/chevron1"/>
    <dgm:cxn modelId="{4F68094E-3431-494A-9202-2E9FE4022AAE}" type="presParOf" srcId="{F8DE12D4-A364-4FA4-9450-D69667B5FAFA}" destId="{948A42E6-9BD4-4A75-BC36-9A590C9257A7}" srcOrd="0" destOrd="0" presId="urn:microsoft.com/office/officeart/2005/8/layout/chevron1"/>
    <dgm:cxn modelId="{BA3AF7F4-0A53-4244-856B-BCF78A2186F6}" type="presParOf" srcId="{F8DE12D4-A364-4FA4-9450-D69667B5FAFA}" destId="{93DECEE2-BCF5-4494-A7CD-2212C26BE646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15DA9-C9CB-4E5E-A5D2-8BBD0699BEBD}">
      <dsp:nvSpPr>
        <dsp:cNvPr id="0" name=""/>
        <dsp:cNvSpPr/>
      </dsp:nvSpPr>
      <dsp:spPr>
        <a:xfrm>
          <a:off x="506" y="393462"/>
          <a:ext cx="1523971" cy="657983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KAK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0" kern="1200" dirty="0"/>
            <a:t>(</a:t>
          </a:r>
          <a:r>
            <a:rPr lang="en-US" sz="800" b="0" kern="1200" dirty="0" err="1"/>
            <a:t>Kalibrasi</a:t>
          </a:r>
          <a:r>
            <a:rPr lang="en-US" sz="800" b="0" kern="1200" dirty="0"/>
            <a:t> Alat Kesehatan) </a:t>
          </a:r>
          <a:endParaRPr lang="en-US" sz="800" kern="1200" dirty="0"/>
        </a:p>
      </dsp:txBody>
      <dsp:txXfrm>
        <a:off x="329498" y="393462"/>
        <a:ext cx="865988" cy="657983"/>
      </dsp:txXfrm>
    </dsp:sp>
    <dsp:sp modelId="{51D23643-6DF1-419F-ABE3-956B8A4C4B71}">
      <dsp:nvSpPr>
        <dsp:cNvPr id="0" name=""/>
        <dsp:cNvSpPr/>
      </dsp:nvSpPr>
      <dsp:spPr>
        <a:xfrm>
          <a:off x="506" y="1103446"/>
          <a:ext cx="1219177" cy="2450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Alkes</a:t>
          </a:r>
          <a:r>
            <a:rPr lang="en-US" sz="800" b="0" kern="1200" dirty="0"/>
            <a:t> non </a:t>
          </a:r>
          <a:r>
            <a:rPr lang="en-US" sz="800" b="0" kern="1200" dirty="0" err="1"/>
            <a:t>radiasi</a:t>
          </a:r>
          <a:r>
            <a:rPr lang="en-US" sz="800" b="0" kern="1200" dirty="0"/>
            <a:t> </a:t>
          </a:r>
          <a:r>
            <a:rPr lang="en-US" sz="800" b="0" kern="1200" dirty="0" err="1"/>
            <a:t>pengion</a:t>
          </a:r>
          <a:endParaRPr lang="en-US" sz="800" b="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/>
            <a:t>Terdiri dari 6 Lab. : tekanan, volume, gaya &amp; massa, suhu, listrik, &amp; fotometri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Terakreditasi</a:t>
          </a:r>
          <a:r>
            <a:rPr lang="en-US" sz="800" b="0" kern="1200" dirty="0"/>
            <a:t> KAN 23 </a:t>
          </a:r>
          <a:r>
            <a:rPr lang="en-US" sz="800" b="0" kern="1200" dirty="0" err="1"/>
            <a:t>ruang</a:t>
          </a:r>
          <a:r>
            <a:rPr lang="en-US" sz="800" b="0" kern="1200" dirty="0"/>
            <a:t> </a:t>
          </a:r>
          <a:r>
            <a:rPr lang="en-US" sz="800" b="0" kern="1200" dirty="0" err="1"/>
            <a:t>lingkup</a:t>
          </a:r>
          <a:r>
            <a:rPr lang="en-US" sz="800" b="0" kern="1200" dirty="0"/>
            <a:t> </a:t>
          </a:r>
          <a:r>
            <a:rPr lang="en-US" sz="800" b="0" kern="1200" dirty="0" err="1"/>
            <a:t>meliputi</a:t>
          </a:r>
          <a:r>
            <a:rPr lang="en-US" sz="800" b="0" kern="1200" dirty="0"/>
            <a:t> </a:t>
          </a:r>
          <a:r>
            <a:rPr lang="en-US" sz="800" b="0" kern="1200" dirty="0" err="1"/>
            <a:t>alat</a:t>
          </a:r>
          <a:r>
            <a:rPr lang="en-US" sz="800" b="0" kern="1200" dirty="0"/>
            <a:t> </a:t>
          </a:r>
          <a:r>
            <a:rPr lang="en-US" sz="800" b="0" kern="1200" dirty="0" err="1"/>
            <a:t>kesehatan</a:t>
          </a:r>
          <a:r>
            <a:rPr lang="en-US" sz="800" b="0" kern="1200" dirty="0"/>
            <a:t> dan </a:t>
          </a:r>
          <a:r>
            <a:rPr lang="en-US" sz="800" b="0" kern="1200" dirty="0" err="1"/>
            <a:t>alat</a:t>
          </a:r>
          <a:r>
            <a:rPr lang="en-US" sz="800" b="0" kern="1200" dirty="0"/>
            <a:t> </a:t>
          </a:r>
          <a:r>
            <a:rPr lang="en-US" sz="800" b="0" kern="1200" dirty="0" err="1"/>
            <a:t>ukur</a:t>
          </a:r>
          <a:endParaRPr lang="en-US" sz="800" b="0" kern="1200" dirty="0"/>
        </a:p>
      </dsp:txBody>
      <dsp:txXfrm>
        <a:off x="506" y="1103446"/>
        <a:ext cx="1219177" cy="2450250"/>
      </dsp:txXfrm>
    </dsp:sp>
    <dsp:sp modelId="{DC41A2C9-9A01-4F4D-B0DF-D03884DBFEB1}">
      <dsp:nvSpPr>
        <dsp:cNvPr id="0" name=""/>
        <dsp:cNvSpPr/>
      </dsp:nvSpPr>
      <dsp:spPr>
        <a:xfrm>
          <a:off x="1308477" y="394891"/>
          <a:ext cx="1523971" cy="652266"/>
        </a:xfrm>
        <a:prstGeom prst="chevron">
          <a:avLst/>
        </a:prstGeom>
        <a:solidFill>
          <a:schemeClr val="accent6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KAUR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(</a:t>
          </a:r>
          <a:r>
            <a:rPr lang="en-US" sz="800" b="0" kern="1200" dirty="0" err="1"/>
            <a:t>Kalibrasi</a:t>
          </a:r>
          <a:r>
            <a:rPr lang="en-US" sz="800" b="0" kern="1200" dirty="0"/>
            <a:t> Alat </a:t>
          </a:r>
          <a:r>
            <a:rPr lang="en-US" sz="800" b="0" kern="1200" dirty="0" err="1"/>
            <a:t>Ukur</a:t>
          </a:r>
          <a:r>
            <a:rPr lang="en-US" sz="800" b="0" kern="1200" dirty="0"/>
            <a:t> </a:t>
          </a:r>
          <a:r>
            <a:rPr lang="en-US" sz="800" b="0" kern="1200" dirty="0" err="1"/>
            <a:t>Radiasi</a:t>
          </a:r>
          <a:r>
            <a:rPr lang="en-US" sz="800" b="0" kern="1200" dirty="0"/>
            <a:t>)</a:t>
          </a:r>
          <a:endParaRPr lang="en-US" sz="800" kern="1200" dirty="0"/>
        </a:p>
      </dsp:txBody>
      <dsp:txXfrm>
        <a:off x="1634610" y="394891"/>
        <a:ext cx="871705" cy="652266"/>
      </dsp:txXfrm>
    </dsp:sp>
    <dsp:sp modelId="{B511BFD4-8813-40FD-B3DA-FE35CA412322}">
      <dsp:nvSpPr>
        <dsp:cNvPr id="0" name=""/>
        <dsp:cNvSpPr/>
      </dsp:nvSpPr>
      <dsp:spPr>
        <a:xfrm>
          <a:off x="1308477" y="1102017"/>
          <a:ext cx="1219177" cy="245025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Surveymeter</a:t>
          </a:r>
          <a:r>
            <a:rPr lang="en-US" sz="800" b="0" kern="1200" dirty="0"/>
            <a:t>, pen dosemeter, TLD, film badge)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/>
            <a:t>Lab. Irradiator </a:t>
          </a:r>
          <a:r>
            <a:rPr lang="en-US" sz="800" b="0" kern="1200" dirty="0" err="1"/>
            <a:t>dengan</a:t>
          </a:r>
          <a:r>
            <a:rPr lang="en-US" sz="800" b="0" kern="1200" dirty="0"/>
            <a:t> </a:t>
          </a:r>
          <a:r>
            <a:rPr lang="en-US" sz="800" b="0" kern="1200" dirty="0" err="1"/>
            <a:t>sumber</a:t>
          </a:r>
          <a:r>
            <a:rPr lang="en-US" sz="800" b="0" kern="1200" dirty="0"/>
            <a:t> Cesium 137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Terakreditasi</a:t>
          </a:r>
          <a:r>
            <a:rPr lang="en-US" sz="800" b="0" kern="1200" dirty="0"/>
            <a:t> KAN 3 </a:t>
          </a:r>
          <a:r>
            <a:rPr lang="en-US" sz="800" b="0" kern="1200" dirty="0" err="1"/>
            <a:t>ruang</a:t>
          </a:r>
          <a:r>
            <a:rPr lang="en-US" sz="800" b="0" kern="1200" dirty="0"/>
            <a:t> </a:t>
          </a:r>
          <a:r>
            <a:rPr lang="en-US" sz="800" b="0" kern="1200" dirty="0" err="1"/>
            <a:t>lingkup</a:t>
          </a:r>
          <a:r>
            <a:rPr lang="en-US" sz="800" b="0" kern="1200" dirty="0"/>
            <a:t> </a:t>
          </a:r>
          <a:r>
            <a:rPr lang="en-US" sz="800" b="0" kern="1200" dirty="0" err="1"/>
            <a:t>yaitu</a:t>
          </a:r>
          <a:r>
            <a:rPr lang="en-US" sz="800" b="0" kern="1200" dirty="0"/>
            <a:t> </a:t>
          </a:r>
          <a:r>
            <a:rPr lang="en-US" sz="800" b="0" kern="1200" dirty="0" err="1"/>
            <a:t>surveymeter</a:t>
          </a:r>
          <a:r>
            <a:rPr lang="en-US" sz="800" b="0" kern="1200" dirty="0"/>
            <a:t>, pen dosemeter, dan Film Badge/TLD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800" b="1" kern="1200" dirty="0">
              <a:solidFill>
                <a:srgbClr val="FF0000"/>
              </a:solidFill>
            </a:rPr>
            <a:t>PENUNJUKAN BAPETEN SEBAGAI LEMBAGA UJI KETENAGANUKLIRAN </a:t>
          </a:r>
          <a:br>
            <a:rPr lang="sv-SE" sz="800" b="1" kern="1200" dirty="0">
              <a:solidFill>
                <a:srgbClr val="FF0000"/>
              </a:solidFill>
            </a:rPr>
          </a:br>
          <a:r>
            <a:rPr lang="sv-SE" sz="800" b="1" kern="1200" dirty="0">
              <a:solidFill>
                <a:srgbClr val="FF0000"/>
              </a:solidFill>
            </a:rPr>
            <a:t>(LABORATORIUM DOSIMETRI) </a:t>
          </a:r>
          <a:br>
            <a:rPr lang="sv-SE" sz="800" b="1" kern="1200" dirty="0">
              <a:solidFill>
                <a:srgbClr val="FF0000"/>
              </a:solidFill>
            </a:rPr>
          </a:br>
          <a:r>
            <a:rPr lang="sv-SE" sz="800" b="1" kern="1200" dirty="0">
              <a:solidFill>
                <a:srgbClr val="FF0000"/>
              </a:solidFill>
            </a:rPr>
            <a:t>DATA TEKNIS </a:t>
          </a:r>
          <a:br>
            <a:rPr lang="sv-SE" sz="800" b="1" kern="1200" dirty="0">
              <a:solidFill>
                <a:srgbClr val="FF0000"/>
              </a:solidFill>
            </a:rPr>
          </a:br>
          <a:r>
            <a:rPr lang="sv-SE" sz="800" b="1" kern="1200" dirty="0">
              <a:solidFill>
                <a:srgbClr val="FF0000"/>
              </a:solidFill>
            </a:rPr>
            <a:t>NOMOR 23.1.05436.001 </a:t>
          </a:r>
          <a:br>
            <a:rPr lang="sv-SE" sz="800" b="1" kern="1200" dirty="0">
              <a:solidFill>
                <a:srgbClr val="FF0000"/>
              </a:solidFill>
            </a:rPr>
          </a:br>
          <a:r>
            <a:rPr lang="sv-SE" sz="800" b="1" kern="1200" dirty="0">
              <a:solidFill>
                <a:srgbClr val="FF0000"/>
              </a:solidFill>
            </a:rPr>
            <a:t>Sub Lingkup Penunjukan </a:t>
          </a:r>
          <a:br>
            <a:rPr lang="sv-SE" sz="800" b="1" kern="1200" dirty="0">
              <a:solidFill>
                <a:srgbClr val="FF0000"/>
              </a:solidFill>
            </a:rPr>
          </a:br>
          <a:r>
            <a:rPr lang="sv-SE" sz="800" b="1" kern="1200" dirty="0">
              <a:solidFill>
                <a:srgbClr val="FF0000"/>
              </a:solidFill>
            </a:rPr>
            <a:t>1. Kalibrasi Keluaran Sumber Radioterapi</a:t>
          </a:r>
          <a:endParaRPr lang="en-US" sz="800" b="1" kern="1200" dirty="0">
            <a:solidFill>
              <a:srgbClr val="FF0000"/>
            </a:solidFill>
          </a:endParaRPr>
        </a:p>
      </dsp:txBody>
      <dsp:txXfrm>
        <a:off x="1308477" y="1102017"/>
        <a:ext cx="1219177" cy="2450250"/>
      </dsp:txXfrm>
    </dsp:sp>
    <dsp:sp modelId="{0394AD32-3223-44EA-9909-69940E340869}">
      <dsp:nvSpPr>
        <dsp:cNvPr id="0" name=""/>
        <dsp:cNvSpPr/>
      </dsp:nvSpPr>
      <dsp:spPr>
        <a:xfrm>
          <a:off x="2616449" y="391752"/>
          <a:ext cx="1523971" cy="664823"/>
        </a:xfrm>
        <a:prstGeom prst="chevron">
          <a:avLst/>
        </a:prstGeom>
        <a:solidFill>
          <a:schemeClr val="accent6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PRUK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(</a:t>
          </a:r>
          <a:r>
            <a:rPr lang="en-US" sz="800" b="0" kern="1200" dirty="0" err="1"/>
            <a:t>Proteksi</a:t>
          </a:r>
          <a:r>
            <a:rPr lang="en-US" sz="800" b="0" kern="1200" dirty="0"/>
            <a:t> </a:t>
          </a:r>
          <a:r>
            <a:rPr lang="en-US" sz="800" b="0" kern="1200" dirty="0" err="1"/>
            <a:t>Radiasi</a:t>
          </a:r>
          <a:r>
            <a:rPr lang="en-US" sz="800" b="0" kern="1200" dirty="0"/>
            <a:t> &amp; Uji </a:t>
          </a:r>
          <a:r>
            <a:rPr lang="en-US" sz="800" b="0" kern="1200" dirty="0" err="1"/>
            <a:t>Kesesuaian</a:t>
          </a:r>
          <a:r>
            <a:rPr lang="en-US" sz="800" b="0" kern="1200" dirty="0"/>
            <a:t>)</a:t>
          </a:r>
          <a:endParaRPr lang="en-US" sz="800" kern="1200" dirty="0"/>
        </a:p>
      </dsp:txBody>
      <dsp:txXfrm>
        <a:off x="2948861" y="391752"/>
        <a:ext cx="859148" cy="664823"/>
      </dsp:txXfrm>
    </dsp:sp>
    <dsp:sp modelId="{7626F786-065F-47FF-99D5-3E87C677BB0A}">
      <dsp:nvSpPr>
        <dsp:cNvPr id="0" name=""/>
        <dsp:cNvSpPr/>
      </dsp:nvSpPr>
      <dsp:spPr>
        <a:xfrm>
          <a:off x="2616449" y="1105156"/>
          <a:ext cx="1219177" cy="245025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Terakreditasi</a:t>
          </a:r>
          <a:r>
            <a:rPr lang="en-US" sz="800" b="0" kern="1200" dirty="0"/>
            <a:t> KAN 13 </a:t>
          </a:r>
          <a:r>
            <a:rPr lang="en-US" sz="800" b="0" kern="1200" dirty="0" err="1"/>
            <a:t>ruang</a:t>
          </a:r>
          <a:r>
            <a:rPr lang="en-US" sz="800" b="0" kern="1200" dirty="0"/>
            <a:t> </a:t>
          </a:r>
          <a:r>
            <a:rPr lang="en-US" sz="800" b="0" kern="1200" dirty="0" err="1"/>
            <a:t>lingkup</a:t>
          </a:r>
          <a:endParaRPr lang="en-US" sz="800" b="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/>
            <a:t>Pelayanan Uji </a:t>
          </a:r>
          <a:r>
            <a:rPr lang="en-US" sz="800" b="0" kern="1200" dirty="0" err="1"/>
            <a:t>Kesesuaian</a:t>
          </a:r>
          <a:r>
            <a:rPr lang="en-US" sz="800" b="0" kern="1200" dirty="0"/>
            <a:t>, </a:t>
          </a:r>
          <a:r>
            <a:rPr lang="en-US" sz="800" b="0" kern="1200" dirty="0" err="1"/>
            <a:t>Pengujian</a:t>
          </a:r>
          <a:r>
            <a:rPr lang="en-US" sz="800" b="0" kern="1200" dirty="0"/>
            <a:t> </a:t>
          </a:r>
          <a:r>
            <a:rPr lang="en-US" sz="800" b="0" kern="1200" dirty="0" err="1"/>
            <a:t>Kalibrasi</a:t>
          </a:r>
          <a:r>
            <a:rPr lang="en-US" sz="800" b="0" kern="1200" dirty="0"/>
            <a:t>, </a:t>
          </a:r>
          <a:r>
            <a:rPr lang="en-US" sz="800" b="0" kern="1200" dirty="0" err="1"/>
            <a:t>Paparan</a:t>
          </a:r>
          <a:r>
            <a:rPr lang="en-US" sz="800" b="0" kern="1200" dirty="0"/>
            <a:t> </a:t>
          </a:r>
          <a:r>
            <a:rPr lang="en-US" sz="800" b="0" kern="1200" dirty="0" err="1"/>
            <a:t>Radiasi</a:t>
          </a:r>
          <a:r>
            <a:rPr lang="en-US" sz="800" b="0" kern="1200" dirty="0"/>
            <a:t> &amp; </a:t>
          </a:r>
          <a:r>
            <a:rPr lang="en-US" sz="800" b="0" kern="1200" dirty="0" err="1"/>
            <a:t>Proteksi</a:t>
          </a:r>
          <a:r>
            <a:rPr lang="en-US" sz="800" b="0" kern="1200" dirty="0"/>
            <a:t> </a:t>
          </a:r>
          <a:r>
            <a:rPr lang="en-US" sz="800" b="0" kern="1200" dirty="0" err="1"/>
            <a:t>Radiasi</a:t>
          </a:r>
          <a:endParaRPr lang="en-US" sz="800" b="0" kern="1200" dirty="0"/>
        </a:p>
      </dsp:txBody>
      <dsp:txXfrm>
        <a:off x="2616449" y="1105156"/>
        <a:ext cx="1219177" cy="2450250"/>
      </dsp:txXfrm>
    </dsp:sp>
    <dsp:sp modelId="{4D847881-3C75-4D44-AB85-7D15131E855B}">
      <dsp:nvSpPr>
        <dsp:cNvPr id="0" name=""/>
        <dsp:cNvSpPr/>
      </dsp:nvSpPr>
      <dsp:spPr>
        <a:xfrm>
          <a:off x="3924421" y="383205"/>
          <a:ext cx="1523971" cy="699009"/>
        </a:xfrm>
        <a:prstGeom prst="chevron">
          <a:avLst/>
        </a:prstGeom>
        <a:solidFill>
          <a:schemeClr val="accent6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PDP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(</a:t>
          </a:r>
          <a:r>
            <a:rPr lang="en-US" sz="800" b="0" kern="1200" dirty="0" err="1"/>
            <a:t>Pengujian</a:t>
          </a:r>
          <a:r>
            <a:rPr lang="en-US" sz="800" b="0" kern="1200" dirty="0"/>
            <a:t> </a:t>
          </a:r>
          <a:r>
            <a:rPr lang="en-US" sz="800" b="0" kern="1200" dirty="0" err="1"/>
            <a:t>Dosis</a:t>
          </a:r>
          <a:r>
            <a:rPr lang="en-US" sz="800" b="0" kern="1200" dirty="0"/>
            <a:t> </a:t>
          </a:r>
          <a:r>
            <a:rPr lang="en-US" sz="800" b="0" kern="1200" dirty="0" err="1"/>
            <a:t>Perorangan</a:t>
          </a:r>
          <a:r>
            <a:rPr lang="en-US" sz="800" b="0" kern="1200" dirty="0"/>
            <a:t>)</a:t>
          </a:r>
          <a:endParaRPr lang="en-US" sz="800" kern="1200" dirty="0"/>
        </a:p>
      </dsp:txBody>
      <dsp:txXfrm>
        <a:off x="4273926" y="383205"/>
        <a:ext cx="824962" cy="699009"/>
      </dsp:txXfrm>
    </dsp:sp>
    <dsp:sp modelId="{3953EF60-F6FA-4A13-877D-CDD84F1FD905}">
      <dsp:nvSpPr>
        <dsp:cNvPr id="0" name=""/>
        <dsp:cNvSpPr/>
      </dsp:nvSpPr>
      <dsp:spPr>
        <a:xfrm>
          <a:off x="3924421" y="1113703"/>
          <a:ext cx="1219177" cy="245025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Terakreditasi</a:t>
          </a:r>
          <a:r>
            <a:rPr lang="en-US" sz="800" b="0" kern="1200" dirty="0"/>
            <a:t> KAN 2 </a:t>
          </a:r>
          <a:r>
            <a:rPr lang="en-US" sz="800" b="0" kern="1200" dirty="0" err="1"/>
            <a:t>ruang</a:t>
          </a:r>
          <a:r>
            <a:rPr lang="en-US" sz="800" b="0" kern="1200" dirty="0"/>
            <a:t> </a:t>
          </a:r>
          <a:r>
            <a:rPr lang="en-US" sz="800" b="0" kern="1200" dirty="0" err="1"/>
            <a:t>lingkup</a:t>
          </a:r>
          <a:r>
            <a:rPr lang="en-US" sz="800" b="0" kern="1200" dirty="0"/>
            <a:t> </a:t>
          </a:r>
          <a:r>
            <a:rPr lang="en-US" sz="800" b="0" kern="1200" dirty="0" err="1"/>
            <a:t>yaitu</a:t>
          </a:r>
          <a:r>
            <a:rPr lang="en-US" sz="800" b="0" kern="1200" dirty="0"/>
            <a:t> </a:t>
          </a:r>
          <a:r>
            <a:rPr lang="en-US" sz="800" b="0" kern="1200" dirty="0" err="1"/>
            <a:t>pengujian</a:t>
          </a:r>
          <a:r>
            <a:rPr lang="en-US" sz="800" b="0" kern="1200" dirty="0"/>
            <a:t> </a:t>
          </a:r>
          <a:r>
            <a:rPr lang="en-US" sz="800" b="0" kern="1200" dirty="0" err="1"/>
            <a:t>thermoluniscence</a:t>
          </a:r>
          <a:r>
            <a:rPr lang="en-US" sz="800" b="0" kern="1200" dirty="0"/>
            <a:t> dosemeter (TLD) </a:t>
          </a:r>
          <a:r>
            <a:rPr lang="en-US" sz="800" b="0" kern="1200" dirty="0" err="1"/>
            <a:t>seluruh</a:t>
          </a:r>
          <a:r>
            <a:rPr lang="en-US" sz="800" b="0" kern="1200" dirty="0"/>
            <a:t> </a:t>
          </a:r>
          <a:r>
            <a:rPr lang="en-US" sz="800" b="0" kern="1200" dirty="0" err="1"/>
            <a:t>tubuh</a:t>
          </a:r>
          <a:r>
            <a:rPr lang="en-US" sz="800" b="0" kern="1200" dirty="0"/>
            <a:t> Hp(10) dan TLD </a:t>
          </a:r>
          <a:r>
            <a:rPr lang="en-US" sz="800" b="0" kern="1200" dirty="0" err="1"/>
            <a:t>mata</a:t>
          </a:r>
          <a:r>
            <a:rPr lang="en-US" sz="800" b="0" kern="1200" dirty="0"/>
            <a:t> Hp(3)</a:t>
          </a:r>
        </a:p>
      </dsp:txBody>
      <dsp:txXfrm>
        <a:off x="3924421" y="1113703"/>
        <a:ext cx="1219177" cy="2450250"/>
      </dsp:txXfrm>
    </dsp:sp>
    <dsp:sp modelId="{F221B3A3-4729-4DDF-992F-284C05D74ED1}">
      <dsp:nvSpPr>
        <dsp:cNvPr id="0" name=""/>
        <dsp:cNvSpPr/>
      </dsp:nvSpPr>
      <dsp:spPr>
        <a:xfrm>
          <a:off x="5232393" y="388966"/>
          <a:ext cx="1523971" cy="67596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PSPK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0" kern="1200" dirty="0"/>
            <a:t>(</a:t>
          </a:r>
          <a:r>
            <a:rPr lang="en-US" sz="800" b="0" kern="1200" dirty="0" err="1"/>
            <a:t>Pengujian</a:t>
          </a:r>
          <a:r>
            <a:rPr lang="en-US" sz="800" b="0" kern="1200" dirty="0"/>
            <a:t> Sarana </a:t>
          </a:r>
          <a:r>
            <a:rPr lang="en-US" sz="800" b="0" kern="1200" dirty="0" err="1"/>
            <a:t>Prasarana</a:t>
          </a:r>
          <a:r>
            <a:rPr lang="en-US" sz="800" b="0" kern="1200" dirty="0"/>
            <a:t> Kesehatan)</a:t>
          </a:r>
          <a:endParaRPr lang="en-US" sz="800" kern="1200" dirty="0"/>
        </a:p>
      </dsp:txBody>
      <dsp:txXfrm>
        <a:off x="5570376" y="388966"/>
        <a:ext cx="848005" cy="675966"/>
      </dsp:txXfrm>
    </dsp:sp>
    <dsp:sp modelId="{00974914-F2C1-4846-8F05-2931F5E61E3F}">
      <dsp:nvSpPr>
        <dsp:cNvPr id="0" name=""/>
        <dsp:cNvSpPr/>
      </dsp:nvSpPr>
      <dsp:spPr>
        <a:xfrm>
          <a:off x="5232393" y="1107942"/>
          <a:ext cx="1219177" cy="2450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Pelayanan</a:t>
          </a:r>
          <a:r>
            <a:rPr lang="en-US" sz="800" b="0" kern="1200" dirty="0"/>
            <a:t> </a:t>
          </a:r>
          <a:r>
            <a:rPr lang="en-US" sz="800" b="0" kern="1200" dirty="0" err="1"/>
            <a:t>pengujian</a:t>
          </a:r>
          <a:r>
            <a:rPr lang="en-US" sz="800" b="0" kern="1200" dirty="0"/>
            <a:t> </a:t>
          </a:r>
          <a:r>
            <a:rPr lang="en-US" sz="800" b="0" kern="1200" dirty="0" err="1"/>
            <a:t>instalasi</a:t>
          </a:r>
          <a:r>
            <a:rPr lang="en-US" sz="800" b="0" kern="1200" dirty="0"/>
            <a:t> </a:t>
          </a:r>
          <a:r>
            <a:rPr lang="en-US" sz="800" b="0" kern="1200" dirty="0" err="1"/>
            <a:t>listrik</a:t>
          </a:r>
          <a:r>
            <a:rPr lang="en-US" sz="800" b="0" kern="1200" dirty="0"/>
            <a:t> </a:t>
          </a:r>
          <a:r>
            <a:rPr lang="en-US" sz="800" b="0" kern="1200" dirty="0" err="1"/>
            <a:t>medis</a:t>
          </a:r>
          <a:r>
            <a:rPr lang="en-US" sz="800" b="0" kern="1200" dirty="0"/>
            <a:t>, gas </a:t>
          </a:r>
          <a:r>
            <a:rPr lang="en-US" sz="800" b="0" kern="1200" dirty="0" err="1"/>
            <a:t>medis</a:t>
          </a:r>
          <a:r>
            <a:rPr lang="en-US" sz="800" b="0" kern="1200" dirty="0"/>
            <a:t>, dan tata </a:t>
          </a:r>
          <a:r>
            <a:rPr lang="en-US" sz="800" b="0" kern="1200" dirty="0" err="1"/>
            <a:t>udara</a:t>
          </a:r>
          <a:r>
            <a:rPr lang="en-US" sz="800" b="0" kern="1200" dirty="0"/>
            <a:t>, BSC/LAF, Grounding, Genset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/>
            <a:t>Proses </a:t>
          </a:r>
          <a:r>
            <a:rPr lang="en-US" sz="800" b="0" kern="1200" dirty="0" err="1"/>
            <a:t>akreditasi</a:t>
          </a:r>
          <a:r>
            <a:rPr lang="en-US" sz="800" b="0" kern="1200" dirty="0"/>
            <a:t> KAN ISO 17020</a:t>
          </a:r>
        </a:p>
      </dsp:txBody>
      <dsp:txXfrm>
        <a:off x="5232393" y="1107942"/>
        <a:ext cx="1219177" cy="2450250"/>
      </dsp:txXfrm>
    </dsp:sp>
    <dsp:sp modelId="{948A42E6-9BD4-4A75-BC36-9A590C9257A7}">
      <dsp:nvSpPr>
        <dsp:cNvPr id="0" name=""/>
        <dsp:cNvSpPr/>
      </dsp:nvSpPr>
      <dsp:spPr>
        <a:xfrm>
          <a:off x="6540365" y="405560"/>
          <a:ext cx="1523971" cy="60958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UPRO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(Uji </a:t>
          </a:r>
          <a:r>
            <a:rPr lang="en-GB" sz="800" kern="1200" dirty="0" err="1"/>
            <a:t>Produk</a:t>
          </a:r>
          <a:r>
            <a:rPr lang="en-GB" sz="800" kern="1200" dirty="0"/>
            <a:t>)</a:t>
          </a:r>
          <a:endParaRPr lang="en-ID" sz="800" kern="1200" dirty="0"/>
        </a:p>
      </dsp:txBody>
      <dsp:txXfrm>
        <a:off x="6845159" y="405560"/>
        <a:ext cx="914383" cy="609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36CF3A3F-E260-4B09-52AB-0AA2FC1C09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C67E7644-AFFA-33BB-D0F0-C89E3EFDA3F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159" y="0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8" name="Rectangle 4">
            <a:extLst>
              <a:ext uri="{FF2B5EF4-FFF2-40B4-BE49-F238E27FC236}">
                <a16:creationId xmlns:a16="http://schemas.microsoft.com/office/drawing/2014/main" id="{AFC866B2-0765-73FE-8A5F-868366E3E42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135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9" name="Rectangle 5">
            <a:extLst>
              <a:ext uri="{FF2B5EF4-FFF2-40B4-BE49-F238E27FC236}">
                <a16:creationId xmlns:a16="http://schemas.microsoft.com/office/drawing/2014/main" id="{2E147D02-813D-FD4B-C50E-C2662997B15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159" y="8831135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861D46DC-26C6-4CA7-BFF2-5128EA85B2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FE38FB-0145-D458-7930-3A50CA1826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3779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6BA003-C883-42AF-0E1F-3407FFBC220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3779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7304270-FF8E-4763-AC82-3B416405D9D5}" type="datetimeFigureOut">
              <a:rPr lang="en-US"/>
              <a:pPr>
                <a:defRPr/>
              </a:pPr>
              <a:t>8/4/2025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C7872E6-8FDF-8340-F4A9-043F6A104E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51375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42A339F-6199-88AC-E2D3-91012122CC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0713" y="4414824"/>
            <a:ext cx="5608975" cy="4184421"/>
          </a:xfrm>
          <a:prstGeom prst="rect">
            <a:avLst/>
          </a:prstGeom>
        </p:spPr>
        <p:txBody>
          <a:bodyPr vert="horz" lIns="91001" tIns="45501" rIns="91001" bIns="4550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A506B-C2AA-DC12-FABA-43223BEC42A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31135"/>
            <a:ext cx="3038604" cy="463779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5CE36-C4DA-D15B-A4AC-3789D15C0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159" y="8831135"/>
            <a:ext cx="3038604" cy="463779"/>
          </a:xfrm>
          <a:prstGeom prst="rect">
            <a:avLst/>
          </a:prstGeom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89BDAF4-7AF6-42F6-89B1-CCE0CDD80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238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BDAF4-7AF6-42F6-89B1-CCE0CDD80211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097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4CC21-EF44-E50B-26E7-8DC4B7CEB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6F682-BA07-51E1-F431-D4698B859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2F2F6-1346-0B88-A5DB-4A37CB51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B2267-DE54-4B53-A7CB-0CB2F6AD05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138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BE62D-3D32-F3B4-EAEB-28CC8E7F1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F97F5-EFC3-BB90-DB59-BA37E25FD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2033D-6046-EB89-B7E1-0B23A1D4F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B5705-4E17-4C86-A24E-C44E5EF7D3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143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266B1-9B3A-08AD-E6AA-07CB7320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9984F-842E-829B-A531-9B4442565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DD7FB-B331-0465-45A6-841149CA8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74480-5166-43C2-A39F-B80C39B329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4480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61C55-813D-9DF6-AFB6-3E50E4C64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084F3-D1EB-7ACB-0D09-9FE86117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2B246-1547-2FEA-F5A9-B8DE44463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33D43-A53C-4C76-8D8E-09D1C82853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289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66738" y="1752600"/>
            <a:ext cx="8001000" cy="42672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8ED61-930E-FC02-1F8E-BA3F34C45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F900C-326A-783C-EC6E-8E012B7E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71795-CF69-8117-49C8-76809033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03166-3161-403D-A3C7-C6291AF80E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3384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6794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5185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E109599-4083-4110-9473-35AF579D43A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33361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2735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0884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DDD9-3DE5-471C-83CA-354E60FCADA8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0376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2605E-5A11-392D-5883-3CB52B936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1D727-6633-9CE2-C704-49C14E7A6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67996-8C0F-1B0F-21D9-65B07CE16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F7FD8-9587-4086-9918-B1C10FECAD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73334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93F3-996B-4840-86F7-ECB3AF04FEB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9526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8102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F4EF42D-2082-47EE-9182-09C039943A1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4742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50671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70834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20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9693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50445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4566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1135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03A1E-2D69-2AE0-93D5-043D2DBB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1CCF0-16A2-77EA-8783-683D9F3DE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74EBA-9774-89B9-6BE6-2DAEEDB63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5367C-FCA3-4CE4-8CF0-104A648049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64416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828" y="169860"/>
            <a:ext cx="8748347" cy="391013"/>
          </a:xfrm>
          <a:prstGeom prst="rect">
            <a:avLst/>
          </a:prstGeom>
        </p:spPr>
        <p:txBody>
          <a:bodyPr/>
          <a:lstStyle>
            <a:lvl1pPr algn="l">
              <a:defRPr sz="1406"/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7CB45-B150-0948-ACCF-D2859B6A04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4833" y="6189786"/>
            <a:ext cx="961724" cy="5802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853604" y="6286015"/>
            <a:ext cx="20574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020" y="598743"/>
            <a:ext cx="8748731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>
                <a:solidFill>
                  <a:srgbClr val="007E78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A84A077-0FE0-9046-898B-ED6DF2AD89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3798" y="6414165"/>
            <a:ext cx="3209925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563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</p:spTree>
    <p:extLst>
      <p:ext uri="{BB962C8B-B14F-4D97-AF65-F5344CB8AC3E}">
        <p14:creationId xmlns:p14="http://schemas.microsoft.com/office/powerpoint/2010/main" val="3279419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8703CC6-8477-444D-9E15-F448F8EB1FAC}"/>
              </a:ext>
            </a:extLst>
          </p:cNvPr>
          <p:cNvSpPr/>
          <p:nvPr userDrawn="1"/>
        </p:nvSpPr>
        <p:spPr>
          <a:xfrm>
            <a:off x="4562587" y="-11876"/>
            <a:ext cx="4594860" cy="6903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5717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827" y="169860"/>
            <a:ext cx="4251960" cy="391013"/>
          </a:xfrm>
          <a:prstGeom prst="rect">
            <a:avLst/>
          </a:prstGeom>
        </p:spPr>
        <p:txBody>
          <a:bodyPr/>
          <a:lstStyle>
            <a:lvl1pPr algn="l">
              <a:defRPr sz="1406"/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7CB45-B150-0948-ACCF-D2859B6A04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4833" y="6189786"/>
            <a:ext cx="961724" cy="5802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853604" y="6286015"/>
            <a:ext cx="20574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019" y="598743"/>
            <a:ext cx="425196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>
                <a:solidFill>
                  <a:srgbClr val="007E78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12D97C5-956F-7E4F-B4FD-65DC6EFE12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3798" y="6414165"/>
            <a:ext cx="3209925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563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</p:spTree>
    <p:extLst>
      <p:ext uri="{BB962C8B-B14F-4D97-AF65-F5344CB8AC3E}">
        <p14:creationId xmlns:p14="http://schemas.microsoft.com/office/powerpoint/2010/main" val="97486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54F37A-DFA4-A18E-D1E3-CC46200F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9262C72-677F-1290-6B92-99F049539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C9966E7-6D28-2205-6F4F-5A9CFF956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1928B-3F26-482F-BEC0-68CFC6D1EE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936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85D0E3F-FAF9-D77F-9591-7467B1BEC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7D0724-50F1-1863-8369-EBC7AE6F4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B635CD-3711-96D6-4806-C01F5C1CD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FD5AF-2ED7-490E-92B2-E99A128907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457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AAA608F-6D03-BD63-E442-57B75403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B37E6A4-CDEC-C1D8-29C0-C4FD84F05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613FA99-6116-3647-5494-203728502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4215B5-82CB-4C00-ABE3-BE567B51E1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606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2A0E81D-1B52-0F47-C573-2EA09650C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47B9258-64B4-93C8-D1A3-8A1685746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88D9FF-8FBC-805B-B6DE-5E9452E2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38DE6-7564-4951-9D9D-2EDE5197A1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915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8F2FB5-9EA3-F5ED-61DB-17D52D5CC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660550A-5F7B-FC32-D8C0-DD8B6DB85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9DBC1A-60F3-D322-6D63-6B14FD4BE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BA842-776F-4B8F-BD72-35E68B595C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9182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F3D586-4181-0A4D-5583-2A361070E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212211-7FD6-DA7B-0F83-C31F5B958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B3A023B-861A-1F96-A52F-17945944E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712B1-A30F-44FA-BA3F-73949F60FC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924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685CA10-0C0E-1EF2-4B2D-E899BF9777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9A48162-5CEA-82F0-9ECD-36B6005597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id-ID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66E1F-6E8F-C1DE-50F9-D5AE1B903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CB3B5-7C54-442E-050D-CF738F282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30794-9301-DB33-C1D0-968F4AE25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85E937C-949D-4234-92CF-EBB1A70B772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61" r:id="rId1"/>
    <p:sldLayoutId id="2147486562" r:id="rId2"/>
    <p:sldLayoutId id="2147486563" r:id="rId3"/>
    <p:sldLayoutId id="2147486564" r:id="rId4"/>
    <p:sldLayoutId id="2147486565" r:id="rId5"/>
    <p:sldLayoutId id="2147486566" r:id="rId6"/>
    <p:sldLayoutId id="2147486567" r:id="rId7"/>
    <p:sldLayoutId id="2147486568" r:id="rId8"/>
    <p:sldLayoutId id="2147486569" r:id="rId9"/>
    <p:sldLayoutId id="2147486570" r:id="rId10"/>
    <p:sldLayoutId id="2147486571" r:id="rId11"/>
    <p:sldLayoutId id="2147486572" r:id="rId12"/>
    <p:sldLayoutId id="21474865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  <a:latin typeface="Century Gothic" panose="020B0502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  <a:latin typeface="Century Gothic" panose="020B0502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3C473047-1F24-407E-96AE-516EB3CBCC36}" type="slidenum">
              <a:rPr lang="en-GB" altLang="en-US" smtClean="0">
                <a:latin typeface="Century Gothic" panose="020B050202020202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altLang="en-US"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3731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75" r:id="rId1"/>
    <p:sldLayoutId id="2147486576" r:id="rId2"/>
    <p:sldLayoutId id="2147486577" r:id="rId3"/>
    <p:sldLayoutId id="2147486578" r:id="rId4"/>
    <p:sldLayoutId id="2147486579" r:id="rId5"/>
    <p:sldLayoutId id="2147486580" r:id="rId6"/>
    <p:sldLayoutId id="2147486581" r:id="rId7"/>
    <p:sldLayoutId id="2147486582" r:id="rId8"/>
    <p:sldLayoutId id="2147486583" r:id="rId9"/>
    <p:sldLayoutId id="2147486584" r:id="rId10"/>
    <p:sldLayoutId id="2147486585" r:id="rId11"/>
    <p:sldLayoutId id="2147486586" r:id="rId12"/>
    <p:sldLayoutId id="2147486587" r:id="rId13"/>
    <p:sldLayoutId id="2147486588" r:id="rId14"/>
    <p:sldLayoutId id="2147486589" r:id="rId15"/>
    <p:sldLayoutId id="2147486590" r:id="rId16"/>
    <p:sldLayoutId id="2147486591" r:id="rId17"/>
    <p:sldLayoutId id="214748659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EEAB1-CCB0-41AB-B2BE-9A1C442F0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1628800"/>
            <a:ext cx="8001000" cy="4320480"/>
          </a:xfrm>
        </p:spPr>
        <p:txBody>
          <a:bodyPr/>
          <a:lstStyle/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REALISASI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PELAYANAN PENGUJIAN KALIBRASI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BPAFK SURABAYA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TAHUN 2024</a:t>
            </a:r>
            <a:endParaRPr lang="en-ID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61AD3C7F-5D8F-4A66-A3A7-D8CFCD358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39"/>
            <a:ext cx="2195736" cy="1141413"/>
          </a:xfrm>
          <a:prstGeom prst="rect">
            <a:avLst/>
          </a:prstGeo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F93DBE1-3135-4DA0-8199-3C3C0B295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1"/>
          <a:stretch/>
        </p:blipFill>
        <p:spPr bwMode="auto">
          <a:xfrm>
            <a:off x="7638462" y="-750"/>
            <a:ext cx="150653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286" y="116632"/>
            <a:ext cx="738754" cy="105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33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5D260D8-29CC-6E2D-41EE-46DF8D3A7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03883"/>
              </p:ext>
            </p:extLst>
          </p:nvPr>
        </p:nvGraphicFramePr>
        <p:xfrm>
          <a:off x="755576" y="908720"/>
          <a:ext cx="7560839" cy="5403479"/>
        </p:xfrm>
        <a:graphic>
          <a:graphicData uri="http://schemas.openxmlformats.org/drawingml/2006/table">
            <a:tbl>
              <a:tblPr/>
              <a:tblGrid>
                <a:gridCol w="828344">
                  <a:extLst>
                    <a:ext uri="{9D8B030D-6E8A-4147-A177-3AD203B41FA5}">
                      <a16:colId xmlns:a16="http://schemas.microsoft.com/office/drawing/2014/main" val="2257573769"/>
                    </a:ext>
                  </a:extLst>
                </a:gridCol>
                <a:gridCol w="2167792">
                  <a:extLst>
                    <a:ext uri="{9D8B030D-6E8A-4147-A177-3AD203B41FA5}">
                      <a16:colId xmlns:a16="http://schemas.microsoft.com/office/drawing/2014/main" val="538161629"/>
                    </a:ext>
                  </a:extLst>
                </a:gridCol>
                <a:gridCol w="1586190">
                  <a:extLst>
                    <a:ext uri="{9D8B030D-6E8A-4147-A177-3AD203B41FA5}">
                      <a16:colId xmlns:a16="http://schemas.microsoft.com/office/drawing/2014/main" val="564318118"/>
                    </a:ext>
                  </a:extLst>
                </a:gridCol>
                <a:gridCol w="1515694">
                  <a:extLst>
                    <a:ext uri="{9D8B030D-6E8A-4147-A177-3AD203B41FA5}">
                      <a16:colId xmlns:a16="http://schemas.microsoft.com/office/drawing/2014/main" val="2180407505"/>
                    </a:ext>
                  </a:extLst>
                </a:gridCol>
                <a:gridCol w="1462819">
                  <a:extLst>
                    <a:ext uri="{9D8B030D-6E8A-4147-A177-3AD203B41FA5}">
                      <a16:colId xmlns:a16="http://schemas.microsoft.com/office/drawing/2014/main" val="4216227980"/>
                    </a:ext>
                  </a:extLst>
                </a:gridCol>
              </a:tblGrid>
              <a:tr h="3836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No.</a:t>
                      </a:r>
                    </a:p>
                  </a:txBody>
                  <a:tcPr marL="4463" marR="4463" marT="4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Provinsi</a:t>
                      </a:r>
                    </a:p>
                  </a:txBody>
                  <a:tcPr marL="4463" marR="4463" marT="4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Cakupan Klinik Dan Lain-Lain</a:t>
                      </a:r>
                    </a:p>
                  </a:txBody>
                  <a:tcPr marL="4463" marR="4463" marT="4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Realisasi Pelayanan</a:t>
                      </a:r>
                    </a:p>
                  </a:txBody>
                  <a:tcPr marL="4463" marR="4463" marT="4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% Realisasi Pelayanan</a:t>
                      </a:r>
                    </a:p>
                  </a:txBody>
                  <a:tcPr marL="4463" marR="4463" marT="4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600637"/>
                  </a:ext>
                </a:extLst>
              </a:tr>
              <a:tr h="28902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Selatan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0%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476179"/>
                  </a:ext>
                </a:extLst>
              </a:tr>
              <a:tr h="28902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Timur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184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2%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921768"/>
                  </a:ext>
                </a:extLst>
              </a:tr>
              <a:tr h="2785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Banten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264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1%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216781"/>
                  </a:ext>
                </a:extLst>
              </a:tr>
              <a:tr h="2785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D.I. Yogyakarta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831575"/>
                  </a:ext>
                </a:extLst>
              </a:tr>
              <a:tr h="2785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DKI Jakarta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980187"/>
                  </a:ext>
                </a:extLst>
              </a:tr>
              <a:tr h="2785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Jawa Barat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705766"/>
                  </a:ext>
                </a:extLst>
              </a:tr>
              <a:tr h="2785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Jawa Tengah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443543"/>
                  </a:ext>
                </a:extLst>
              </a:tr>
              <a:tr h="430913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Kepulauan Bangka Belitung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633438"/>
                  </a:ext>
                </a:extLst>
              </a:tr>
              <a:tr h="2785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Kepulauan Riau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615390"/>
                  </a:ext>
                </a:extLst>
              </a:tr>
              <a:tr h="28902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Sulawesi Selatan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603904"/>
                  </a:ext>
                </a:extLst>
              </a:tr>
              <a:tr h="28902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Sulawesi Tengah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529701"/>
                  </a:ext>
                </a:extLst>
              </a:tr>
              <a:tr h="199691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Sulawesi Tenggara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715915"/>
                  </a:ext>
                </a:extLst>
              </a:tr>
              <a:tr h="178671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Maluku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648649"/>
                  </a:ext>
                </a:extLst>
              </a:tr>
              <a:tr h="1471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Maluku Utara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864424"/>
                  </a:ext>
                </a:extLst>
              </a:tr>
              <a:tr h="1471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Papua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904589"/>
                  </a:ext>
                </a:extLst>
              </a:tr>
              <a:tr h="28902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Barat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727089"/>
                  </a:ext>
                </a:extLst>
              </a:tr>
              <a:tr h="1471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22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Papua Barat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296450"/>
                  </a:ext>
                </a:extLst>
              </a:tr>
              <a:tr h="28902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463" marR="4463" marT="4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 di Luar Wilker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37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812738"/>
                  </a:ext>
                </a:extLst>
              </a:tr>
              <a:tr h="28902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463" marR="4463" marT="446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 Klinik Dll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703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463" marR="4463" marT="446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293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485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BD2F1BED-0178-9D8E-A806-833E34FD2D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201613"/>
            <a:ext cx="7200900" cy="923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REALISASI PELAYANAN PENGUJIAN KALIBRASI</a:t>
            </a:r>
            <a:b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 DI </a:t>
            </a:r>
            <a:r>
              <a:rPr lang="en-US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RS RUJUKAN</a:t>
            </a:r>
            <a:b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WILKER BPFK SURABAYA (21 RS)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2306556"/>
              </p:ext>
            </p:extLst>
          </p:nvPr>
        </p:nvGraphicFramePr>
        <p:xfrm>
          <a:off x="1115616" y="1268760"/>
          <a:ext cx="712879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9FB1B8B-3979-2A60-6622-8453FFE3E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116632"/>
            <a:ext cx="7129463" cy="864096"/>
          </a:xfrm>
        </p:spPr>
        <p:txBody>
          <a:bodyPr/>
          <a:lstStyle/>
          <a:p>
            <a:pPr eaLnBrk="1" hangingPunct="1"/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JUMLAH 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</a:t>
            </a:r>
            <a:b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BERDASARKAN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LAIK PAKAI / TIDAK LAIK PAKAI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TAHUN 2022 - 2024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GB" alt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8630161"/>
              </p:ext>
            </p:extLst>
          </p:nvPr>
        </p:nvGraphicFramePr>
        <p:xfrm>
          <a:off x="1262636" y="1700808"/>
          <a:ext cx="684076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0663B59-366F-76ED-B6F7-587DDE592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81112"/>
          </a:xfrm>
        </p:spPr>
        <p:txBody>
          <a:bodyPr/>
          <a:lstStyle/>
          <a:p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REALISASI </a:t>
            </a:r>
            <a:r>
              <a:rPr lang="en-US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YANG TELAH DILAKUKAN PENGUJIAN KALIBRASI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id-ID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BPFK SURABAYA</a:t>
            </a: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 TAHUN 2024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(BERDASARKAN INSTALASI</a:t>
            </a:r>
            <a:r>
              <a:rPr lang="en-ID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)</a:t>
            </a:r>
            <a:endParaRPr lang="en-ID" alt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2279469"/>
              </p:ext>
            </p:extLst>
          </p:nvPr>
        </p:nvGraphicFramePr>
        <p:xfrm>
          <a:off x="1475656" y="1772816"/>
          <a:ext cx="6336704" cy="4335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ED8EB674-EDA1-C35A-2F04-B7B2760E3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116632"/>
            <a:ext cx="7416800" cy="864394"/>
          </a:xfrm>
        </p:spPr>
        <p:txBody>
          <a:bodyPr/>
          <a:lstStyle/>
          <a:p>
            <a:pPr eaLnBrk="1" hangingPunct="1"/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PELAYANAN 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 BESAR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PENGUJIAN KALIBRASI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BPFK SURABAYA TAHUN 2024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4188078"/>
              </p:ext>
            </p:extLst>
          </p:nvPr>
        </p:nvGraphicFramePr>
        <p:xfrm>
          <a:off x="971600" y="1412776"/>
          <a:ext cx="72722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B42E66B8-BD75-FDBA-4751-9298C4083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2" y="188640"/>
            <a:ext cx="66579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REALISASI LAYANAN 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TLD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 BPFK SURABAYA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TAHUN 2022 - 2024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879114"/>
              </p:ext>
            </p:extLst>
          </p:nvPr>
        </p:nvGraphicFramePr>
        <p:xfrm>
          <a:off x="1043608" y="1772816"/>
          <a:ext cx="7128791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6317" y="1108711"/>
            <a:ext cx="4601893" cy="537758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+mn-lt"/>
              </a:rPr>
              <a:t>INSTALASI DI BPAFK SURABAYA</a:t>
            </a:r>
            <a:endParaRPr lang="id-ID" sz="24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7AC9DA3-0CDF-4A48-AEA9-EE033C8B4F0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746" y="1802131"/>
          <a:ext cx="8064843" cy="3947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A45195E-E75F-465B-9C6B-B89FFF31FCFA}"/>
              </a:ext>
            </a:extLst>
          </p:cNvPr>
          <p:cNvSpPr txBox="1"/>
          <p:nvPr/>
        </p:nvSpPr>
        <p:spPr>
          <a:xfrm>
            <a:off x="7068210" y="2821603"/>
            <a:ext cx="1202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 defTabSz="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Pelayanan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uji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produk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alat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kesehatan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dan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Perbekalan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Kesehatan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Rumah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Tangga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(PKRT)</a:t>
            </a:r>
            <a:endParaRPr lang="en-ID" sz="800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27853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9807D50-4202-BD6D-0C08-BFCB479BD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647799"/>
          </a:xfrm>
        </p:spPr>
        <p:txBody>
          <a:bodyPr/>
          <a:lstStyle/>
          <a:p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REALISASI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FASYANKES</a:t>
            </a:r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YANG DILAYANI </a:t>
            </a:r>
            <a:r>
              <a:rPr lang="en-GB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US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TAHUN 2024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BERDASARKAN JENIS FASYANKES</a:t>
            </a:r>
            <a:endParaRPr lang="en-ID" alt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4974104"/>
              </p:ext>
            </p:extLst>
          </p:nvPr>
        </p:nvGraphicFramePr>
        <p:xfrm>
          <a:off x="1043608" y="1052736"/>
          <a:ext cx="6772495" cy="4552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6FABF8B5-92D7-DB89-ABE9-B208444A7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60648"/>
            <a:ext cx="8001000" cy="576808"/>
          </a:xfrm>
        </p:spPr>
        <p:txBody>
          <a:bodyPr/>
          <a:lstStyle/>
          <a:p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REALISASI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FASYANKES</a:t>
            </a:r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YANG DILAYANI </a:t>
            </a:r>
            <a:r>
              <a:rPr lang="en-GB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US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TAHUN 2024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BERDASARKAN PROVINSI</a:t>
            </a:r>
            <a:endParaRPr lang="en-ID" alt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1F812B9-D49A-19CB-D1DB-50674D4F60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45094"/>
              </p:ext>
            </p:extLst>
          </p:nvPr>
        </p:nvGraphicFramePr>
        <p:xfrm>
          <a:off x="2203449" y="1484784"/>
          <a:ext cx="4737101" cy="3611880"/>
        </p:xfrm>
        <a:graphic>
          <a:graphicData uri="http://schemas.openxmlformats.org/drawingml/2006/table">
            <a:tbl>
              <a:tblPr/>
              <a:tblGrid>
                <a:gridCol w="674975">
                  <a:extLst>
                    <a:ext uri="{9D8B030D-6E8A-4147-A177-3AD203B41FA5}">
                      <a16:colId xmlns:a16="http://schemas.microsoft.com/office/drawing/2014/main" val="3187523635"/>
                    </a:ext>
                  </a:extLst>
                </a:gridCol>
                <a:gridCol w="908149">
                  <a:extLst>
                    <a:ext uri="{9D8B030D-6E8A-4147-A177-3AD203B41FA5}">
                      <a16:colId xmlns:a16="http://schemas.microsoft.com/office/drawing/2014/main" val="3769291656"/>
                    </a:ext>
                  </a:extLst>
                </a:gridCol>
                <a:gridCol w="822243">
                  <a:extLst>
                    <a:ext uri="{9D8B030D-6E8A-4147-A177-3AD203B41FA5}">
                      <a16:colId xmlns:a16="http://schemas.microsoft.com/office/drawing/2014/main" val="3630771585"/>
                    </a:ext>
                  </a:extLst>
                </a:gridCol>
                <a:gridCol w="822243">
                  <a:extLst>
                    <a:ext uri="{9D8B030D-6E8A-4147-A177-3AD203B41FA5}">
                      <a16:colId xmlns:a16="http://schemas.microsoft.com/office/drawing/2014/main" val="4147467562"/>
                    </a:ext>
                  </a:extLst>
                </a:gridCol>
                <a:gridCol w="687248">
                  <a:extLst>
                    <a:ext uri="{9D8B030D-6E8A-4147-A177-3AD203B41FA5}">
                      <a16:colId xmlns:a16="http://schemas.microsoft.com/office/drawing/2014/main" val="2663485448"/>
                    </a:ext>
                  </a:extLst>
                </a:gridCol>
                <a:gridCol w="822243">
                  <a:extLst>
                    <a:ext uri="{9D8B030D-6E8A-4147-A177-3AD203B41FA5}">
                      <a16:colId xmlns:a16="http://schemas.microsoft.com/office/drawing/2014/main" val="759467691"/>
                    </a:ext>
                  </a:extLst>
                </a:gridCol>
              </a:tblGrid>
              <a:tr h="38862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Provinsi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Per Jenis Fasyankes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Fasyankes Per Provinsi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649533"/>
                  </a:ext>
                </a:extLst>
              </a:tr>
              <a:tr h="40386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Rumah Sakit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Puskesmas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 Dll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28883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Timur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159712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274980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Nusa Tenggara Barat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990565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Nusa Tenggara Timur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241822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Utara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597098"/>
                  </a:ext>
                </a:extLst>
              </a:tr>
              <a:tr h="40386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di Dalam Wilker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81218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F0F390C-D061-D832-A068-BE4F8DF12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068353"/>
              </p:ext>
            </p:extLst>
          </p:nvPr>
        </p:nvGraphicFramePr>
        <p:xfrm>
          <a:off x="755576" y="692696"/>
          <a:ext cx="3816423" cy="4557168"/>
        </p:xfrm>
        <a:graphic>
          <a:graphicData uri="http://schemas.openxmlformats.org/drawingml/2006/table">
            <a:tbl>
              <a:tblPr/>
              <a:tblGrid>
                <a:gridCol w="543790">
                  <a:extLst>
                    <a:ext uri="{9D8B030D-6E8A-4147-A177-3AD203B41FA5}">
                      <a16:colId xmlns:a16="http://schemas.microsoft.com/office/drawing/2014/main" val="3387701538"/>
                    </a:ext>
                  </a:extLst>
                </a:gridCol>
                <a:gridCol w="731646">
                  <a:extLst>
                    <a:ext uri="{9D8B030D-6E8A-4147-A177-3AD203B41FA5}">
                      <a16:colId xmlns:a16="http://schemas.microsoft.com/office/drawing/2014/main" val="3414968942"/>
                    </a:ext>
                  </a:extLst>
                </a:gridCol>
                <a:gridCol w="662436">
                  <a:extLst>
                    <a:ext uri="{9D8B030D-6E8A-4147-A177-3AD203B41FA5}">
                      <a16:colId xmlns:a16="http://schemas.microsoft.com/office/drawing/2014/main" val="988070106"/>
                    </a:ext>
                  </a:extLst>
                </a:gridCol>
                <a:gridCol w="662436">
                  <a:extLst>
                    <a:ext uri="{9D8B030D-6E8A-4147-A177-3AD203B41FA5}">
                      <a16:colId xmlns:a16="http://schemas.microsoft.com/office/drawing/2014/main" val="1999494972"/>
                    </a:ext>
                  </a:extLst>
                </a:gridCol>
                <a:gridCol w="553679">
                  <a:extLst>
                    <a:ext uri="{9D8B030D-6E8A-4147-A177-3AD203B41FA5}">
                      <a16:colId xmlns:a16="http://schemas.microsoft.com/office/drawing/2014/main" val="970665840"/>
                    </a:ext>
                  </a:extLst>
                </a:gridCol>
                <a:gridCol w="662436">
                  <a:extLst>
                    <a:ext uri="{9D8B030D-6E8A-4147-A177-3AD203B41FA5}">
                      <a16:colId xmlns:a16="http://schemas.microsoft.com/office/drawing/2014/main" val="906398915"/>
                    </a:ext>
                  </a:extLst>
                </a:gridCol>
              </a:tblGrid>
              <a:tr h="29383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Provinsi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Per Jenis Fasyankes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Fasyankes Per Provinsi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367262"/>
                  </a:ext>
                </a:extLst>
              </a:tr>
              <a:tr h="29383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Rumah Sakit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Puskesmas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 Dll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65374"/>
                  </a:ext>
                </a:extLst>
              </a:tr>
              <a:tr h="2938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Selatan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255482"/>
                  </a:ext>
                </a:extLst>
              </a:tr>
              <a:tr h="2938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Tengah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794556"/>
                  </a:ext>
                </a:extLst>
              </a:tr>
              <a:tr h="2938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Timur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112010"/>
                  </a:ext>
                </a:extLst>
              </a:tr>
              <a:tr h="149688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Banten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404182"/>
                  </a:ext>
                </a:extLst>
              </a:tr>
              <a:tr h="2938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D.I. Yogyakarta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157486"/>
                  </a:ext>
                </a:extLst>
              </a:tr>
              <a:tr h="149688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DKI Jakarta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998153"/>
                  </a:ext>
                </a:extLst>
              </a:tr>
              <a:tr h="43797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Barat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570633"/>
                  </a:ext>
                </a:extLst>
              </a:tr>
              <a:tr h="2938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Tengah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862242"/>
                  </a:ext>
                </a:extLst>
              </a:tr>
              <a:tr h="149688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Jambi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304372"/>
                  </a:ext>
                </a:extLst>
              </a:tr>
              <a:tr h="43797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Kepulauan Bangka Belitung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839373"/>
                  </a:ext>
                </a:extLst>
              </a:tr>
              <a:tr h="2938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Kepulauan Riau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51273"/>
                  </a:ext>
                </a:extLst>
              </a:tr>
              <a:tr h="2938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Riau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967748"/>
                  </a:ext>
                </a:extLst>
              </a:tr>
              <a:tr h="2938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Lampung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7479627"/>
                  </a:ext>
                </a:extLst>
              </a:tr>
              <a:tr h="2938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Gorontalo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75468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B87A91D-A0CA-088A-9964-B513F2FAE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103791"/>
              </p:ext>
            </p:extLst>
          </p:nvPr>
        </p:nvGraphicFramePr>
        <p:xfrm>
          <a:off x="4965505" y="692695"/>
          <a:ext cx="3989113" cy="4557168"/>
        </p:xfrm>
        <a:graphic>
          <a:graphicData uri="http://schemas.openxmlformats.org/drawingml/2006/table">
            <a:tbl>
              <a:tblPr/>
              <a:tblGrid>
                <a:gridCol w="568397">
                  <a:extLst>
                    <a:ext uri="{9D8B030D-6E8A-4147-A177-3AD203B41FA5}">
                      <a16:colId xmlns:a16="http://schemas.microsoft.com/office/drawing/2014/main" val="2445608760"/>
                    </a:ext>
                  </a:extLst>
                </a:gridCol>
                <a:gridCol w="764752">
                  <a:extLst>
                    <a:ext uri="{9D8B030D-6E8A-4147-A177-3AD203B41FA5}">
                      <a16:colId xmlns:a16="http://schemas.microsoft.com/office/drawing/2014/main" val="4120180829"/>
                    </a:ext>
                  </a:extLst>
                </a:gridCol>
                <a:gridCol w="692411">
                  <a:extLst>
                    <a:ext uri="{9D8B030D-6E8A-4147-A177-3AD203B41FA5}">
                      <a16:colId xmlns:a16="http://schemas.microsoft.com/office/drawing/2014/main" val="2179770028"/>
                    </a:ext>
                  </a:extLst>
                </a:gridCol>
                <a:gridCol w="692411">
                  <a:extLst>
                    <a:ext uri="{9D8B030D-6E8A-4147-A177-3AD203B41FA5}">
                      <a16:colId xmlns:a16="http://schemas.microsoft.com/office/drawing/2014/main" val="2388819747"/>
                    </a:ext>
                  </a:extLst>
                </a:gridCol>
                <a:gridCol w="578731">
                  <a:extLst>
                    <a:ext uri="{9D8B030D-6E8A-4147-A177-3AD203B41FA5}">
                      <a16:colId xmlns:a16="http://schemas.microsoft.com/office/drawing/2014/main" val="3437973943"/>
                    </a:ext>
                  </a:extLst>
                </a:gridCol>
                <a:gridCol w="692411">
                  <a:extLst>
                    <a:ext uri="{9D8B030D-6E8A-4147-A177-3AD203B41FA5}">
                      <a16:colId xmlns:a16="http://schemas.microsoft.com/office/drawing/2014/main" val="2016593554"/>
                    </a:ext>
                  </a:extLst>
                </a:gridCol>
              </a:tblGrid>
              <a:tr h="18473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7050" marR="7050" marT="70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Provinsi</a:t>
                      </a:r>
                    </a:p>
                  </a:txBody>
                  <a:tcPr marL="7050" marR="7050" marT="70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Per Jenis Fasyankes</a:t>
                      </a:r>
                    </a:p>
                  </a:txBody>
                  <a:tcPr marL="7050" marR="7050" marT="70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Fasyankes Per Provinsi</a:t>
                      </a:r>
                    </a:p>
                  </a:txBody>
                  <a:tcPr marL="7050" marR="7050" marT="70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122554"/>
                  </a:ext>
                </a:extLst>
              </a:tr>
              <a:tr h="362620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Rumah Sakit</a:t>
                      </a:r>
                    </a:p>
                  </a:txBody>
                  <a:tcPr marL="7050" marR="7050" marT="70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Puskesmas</a:t>
                      </a:r>
                    </a:p>
                  </a:txBody>
                  <a:tcPr marL="7050" marR="7050" marT="70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 Dll</a:t>
                      </a:r>
                    </a:p>
                  </a:txBody>
                  <a:tcPr marL="7050" marR="7050" marT="70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257453"/>
                  </a:ext>
                </a:extLst>
              </a:tr>
              <a:tr h="3626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Selatan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26137"/>
                  </a:ext>
                </a:extLst>
              </a:tr>
              <a:tr h="3626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Tengah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41597"/>
                  </a:ext>
                </a:extLst>
              </a:tr>
              <a:tr h="3626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Tenggara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023984"/>
                  </a:ext>
                </a:extLst>
              </a:tr>
              <a:tr h="3626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Barat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453792"/>
                  </a:ext>
                </a:extLst>
              </a:tr>
              <a:tr h="3626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Utara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87036"/>
                  </a:ext>
                </a:extLst>
              </a:tr>
              <a:tr h="184731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Maluku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640281"/>
                  </a:ext>
                </a:extLst>
              </a:tr>
              <a:tr h="3626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Maluku Utara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633837"/>
                  </a:ext>
                </a:extLst>
              </a:tr>
              <a:tr h="184731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Papua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851734"/>
                  </a:ext>
                </a:extLst>
              </a:tr>
              <a:tr h="3626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Barat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839124"/>
                  </a:ext>
                </a:extLst>
              </a:tr>
              <a:tr h="335253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Sumatera Barat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910360"/>
                  </a:ext>
                </a:extLst>
              </a:tr>
              <a:tr h="23262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Papua Barat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232377"/>
                  </a:ext>
                </a:extLst>
              </a:tr>
              <a:tr h="184731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di Luar Wilker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004398"/>
                  </a:ext>
                </a:extLst>
              </a:tr>
              <a:tr h="184731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Per Jenis Fasyankes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703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1264</a:t>
                      </a:r>
                    </a:p>
                  </a:txBody>
                  <a:tcPr marL="7050" marR="7050" marT="705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383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943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42">
            <a:extLst>
              <a:ext uri="{FF2B5EF4-FFF2-40B4-BE49-F238E27FC236}">
                <a16:creationId xmlns:a16="http://schemas.microsoft.com/office/drawing/2014/main" id="{ACE62060-CB89-EDB0-7D14-623F596F4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640"/>
            <a:ext cx="8353425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REALISASI PELAYANAN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RUMAH SAKIT</a:t>
            </a:r>
            <a:r>
              <a:rPr lang="fi-FI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DI WILKER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&amp; LUAR WILKER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ID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2024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(BERDASARKAN PROVINSI)</a:t>
            </a:r>
            <a:endParaRPr lang="en-GB" altLang="en-US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8EE0A93-65BE-16A0-D989-E00755F36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07269"/>
              </p:ext>
            </p:extLst>
          </p:nvPr>
        </p:nvGraphicFramePr>
        <p:xfrm>
          <a:off x="2051720" y="1556792"/>
          <a:ext cx="4608512" cy="4104456"/>
        </p:xfrm>
        <a:graphic>
          <a:graphicData uri="http://schemas.openxmlformats.org/drawingml/2006/table">
            <a:tbl>
              <a:tblPr/>
              <a:tblGrid>
                <a:gridCol w="521104">
                  <a:extLst>
                    <a:ext uri="{9D8B030D-6E8A-4147-A177-3AD203B41FA5}">
                      <a16:colId xmlns:a16="http://schemas.microsoft.com/office/drawing/2014/main" val="1909101882"/>
                    </a:ext>
                  </a:extLst>
                </a:gridCol>
                <a:gridCol w="1286475">
                  <a:extLst>
                    <a:ext uri="{9D8B030D-6E8A-4147-A177-3AD203B41FA5}">
                      <a16:colId xmlns:a16="http://schemas.microsoft.com/office/drawing/2014/main" val="314426631"/>
                    </a:ext>
                  </a:extLst>
                </a:gridCol>
                <a:gridCol w="895647">
                  <a:extLst>
                    <a:ext uri="{9D8B030D-6E8A-4147-A177-3AD203B41FA5}">
                      <a16:colId xmlns:a16="http://schemas.microsoft.com/office/drawing/2014/main" val="3172256174"/>
                    </a:ext>
                  </a:extLst>
                </a:gridCol>
                <a:gridCol w="895647">
                  <a:extLst>
                    <a:ext uri="{9D8B030D-6E8A-4147-A177-3AD203B41FA5}">
                      <a16:colId xmlns:a16="http://schemas.microsoft.com/office/drawing/2014/main" val="2979854980"/>
                    </a:ext>
                  </a:extLst>
                </a:gridCol>
                <a:gridCol w="1009639">
                  <a:extLst>
                    <a:ext uri="{9D8B030D-6E8A-4147-A177-3AD203B41FA5}">
                      <a16:colId xmlns:a16="http://schemas.microsoft.com/office/drawing/2014/main" val="2582149537"/>
                    </a:ext>
                  </a:extLst>
                </a:gridCol>
              </a:tblGrid>
              <a:tr h="8525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Provinsi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Cakupan Rumah Sakit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Realisasi Pelayanan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Realisasi Pelayanan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382827"/>
                  </a:ext>
                </a:extLst>
              </a:tr>
              <a:tr h="4658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Timur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103626"/>
                  </a:ext>
                </a:extLst>
              </a:tr>
              <a:tr h="237303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382524"/>
                  </a:ext>
                </a:extLst>
              </a:tr>
              <a:tr h="69433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Nusa Tenggara Barat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337967"/>
                  </a:ext>
                </a:extLst>
              </a:tr>
              <a:tr h="69433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Nusa Tenggara Timur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442736"/>
                  </a:ext>
                </a:extLst>
              </a:tr>
              <a:tr h="69433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Utara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672482"/>
                  </a:ext>
                </a:extLst>
              </a:tr>
              <a:tr h="4658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di Dalam Wilker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66773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B5BCB4D-BE1B-A916-1998-8AE0ED3E7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862781"/>
              </p:ext>
            </p:extLst>
          </p:nvPr>
        </p:nvGraphicFramePr>
        <p:xfrm>
          <a:off x="683568" y="692696"/>
          <a:ext cx="3786606" cy="5040558"/>
        </p:xfrm>
        <a:graphic>
          <a:graphicData uri="http://schemas.openxmlformats.org/drawingml/2006/table">
            <a:tbl>
              <a:tblPr/>
              <a:tblGrid>
                <a:gridCol w="414971">
                  <a:extLst>
                    <a:ext uri="{9D8B030D-6E8A-4147-A177-3AD203B41FA5}">
                      <a16:colId xmlns:a16="http://schemas.microsoft.com/office/drawing/2014/main" val="315571294"/>
                    </a:ext>
                  </a:extLst>
                </a:gridCol>
                <a:gridCol w="1024458">
                  <a:extLst>
                    <a:ext uri="{9D8B030D-6E8A-4147-A177-3AD203B41FA5}">
                      <a16:colId xmlns:a16="http://schemas.microsoft.com/office/drawing/2014/main" val="3159879926"/>
                    </a:ext>
                  </a:extLst>
                </a:gridCol>
                <a:gridCol w="713231">
                  <a:extLst>
                    <a:ext uri="{9D8B030D-6E8A-4147-A177-3AD203B41FA5}">
                      <a16:colId xmlns:a16="http://schemas.microsoft.com/office/drawing/2014/main" val="1484108328"/>
                    </a:ext>
                  </a:extLst>
                </a:gridCol>
                <a:gridCol w="829941">
                  <a:extLst>
                    <a:ext uri="{9D8B030D-6E8A-4147-A177-3AD203B41FA5}">
                      <a16:colId xmlns:a16="http://schemas.microsoft.com/office/drawing/2014/main" val="1986403880"/>
                    </a:ext>
                  </a:extLst>
                </a:gridCol>
                <a:gridCol w="804005">
                  <a:extLst>
                    <a:ext uri="{9D8B030D-6E8A-4147-A177-3AD203B41FA5}">
                      <a16:colId xmlns:a16="http://schemas.microsoft.com/office/drawing/2014/main" val="3577048748"/>
                    </a:ext>
                  </a:extLst>
                </a:gridCol>
              </a:tblGrid>
              <a:tr h="6657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5693" marR="5693" marT="56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Provinsi</a:t>
                      </a:r>
                    </a:p>
                  </a:txBody>
                  <a:tcPr marL="5693" marR="5693" marT="56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Cakupan Rumah Sakit</a:t>
                      </a:r>
                    </a:p>
                  </a:txBody>
                  <a:tcPr marL="5693" marR="5693" marT="56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Realisasi Pelayanan</a:t>
                      </a:r>
                    </a:p>
                  </a:txBody>
                  <a:tcPr marL="5693" marR="5693" marT="56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Realisasi Pelayanan</a:t>
                      </a:r>
                    </a:p>
                  </a:txBody>
                  <a:tcPr marL="5693" marR="5693" marT="56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902195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Selatan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653338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Tengah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034205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Timur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348134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Banten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9180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D.I. Yogyakarta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009499"/>
                  </a:ext>
                </a:extLst>
              </a:tr>
              <a:tr h="17118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DKI Jakarta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4861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Barat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665040"/>
                  </a:ext>
                </a:extLst>
              </a:tr>
              <a:tr h="17118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Tengah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7971"/>
                  </a:ext>
                </a:extLst>
              </a:tr>
              <a:tr h="17118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Jambi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552465"/>
                  </a:ext>
                </a:extLst>
              </a:tr>
              <a:tr h="50088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Kepulauan Bangka Belitung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672269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Kepulauan Riau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694886"/>
                  </a:ext>
                </a:extLst>
              </a:tr>
              <a:tr h="50088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Riau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554634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Lampung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506498"/>
                  </a:ext>
                </a:extLst>
              </a:tr>
              <a:tr h="17118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Gorontalo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93" marR="5693" marT="56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04416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9BA5B7D-F4FC-1DF3-BAAC-1D9F2BB40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7401"/>
              </p:ext>
            </p:extLst>
          </p:nvPr>
        </p:nvGraphicFramePr>
        <p:xfrm>
          <a:off x="4817844" y="692696"/>
          <a:ext cx="3786605" cy="5040561"/>
        </p:xfrm>
        <a:graphic>
          <a:graphicData uri="http://schemas.openxmlformats.org/drawingml/2006/table">
            <a:tbl>
              <a:tblPr/>
              <a:tblGrid>
                <a:gridCol w="414970">
                  <a:extLst>
                    <a:ext uri="{9D8B030D-6E8A-4147-A177-3AD203B41FA5}">
                      <a16:colId xmlns:a16="http://schemas.microsoft.com/office/drawing/2014/main" val="1311818275"/>
                    </a:ext>
                  </a:extLst>
                </a:gridCol>
                <a:gridCol w="1024458">
                  <a:extLst>
                    <a:ext uri="{9D8B030D-6E8A-4147-A177-3AD203B41FA5}">
                      <a16:colId xmlns:a16="http://schemas.microsoft.com/office/drawing/2014/main" val="610978492"/>
                    </a:ext>
                  </a:extLst>
                </a:gridCol>
                <a:gridCol w="713230">
                  <a:extLst>
                    <a:ext uri="{9D8B030D-6E8A-4147-A177-3AD203B41FA5}">
                      <a16:colId xmlns:a16="http://schemas.microsoft.com/office/drawing/2014/main" val="1134258458"/>
                    </a:ext>
                  </a:extLst>
                </a:gridCol>
                <a:gridCol w="829942">
                  <a:extLst>
                    <a:ext uri="{9D8B030D-6E8A-4147-A177-3AD203B41FA5}">
                      <a16:colId xmlns:a16="http://schemas.microsoft.com/office/drawing/2014/main" val="1694470360"/>
                    </a:ext>
                  </a:extLst>
                </a:gridCol>
                <a:gridCol w="804005">
                  <a:extLst>
                    <a:ext uri="{9D8B030D-6E8A-4147-A177-3AD203B41FA5}">
                      <a16:colId xmlns:a16="http://schemas.microsoft.com/office/drawing/2014/main" val="1216873321"/>
                    </a:ext>
                  </a:extLst>
                </a:gridCol>
              </a:tblGrid>
              <a:tr h="7402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Provinsi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Cakupan Rumah Sakit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Realisasi Pelayanan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Realisasi Pelayanan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580574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Selatan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58642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Tengah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418534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Tenggara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704251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Barat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64479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Utara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377172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Maluku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596013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Maluku Utara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19392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Papua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058518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Barat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585001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Sumatera Barat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098290"/>
                  </a:ext>
                </a:extLst>
              </a:tr>
              <a:tr h="19034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Papua Barat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969814"/>
                  </a:ext>
                </a:extLst>
              </a:tr>
              <a:tr h="37363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Total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336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942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42">
            <a:extLst>
              <a:ext uri="{FF2B5EF4-FFF2-40B4-BE49-F238E27FC236}">
                <a16:creationId xmlns:a16="http://schemas.microsoft.com/office/drawing/2014/main" id="{CAC3A1FF-7843-69C2-DCAD-368E20D67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85738"/>
            <a:ext cx="8785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REALISASI PELAYANAN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PUSKESMAS</a:t>
            </a: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 DI WILKER</a:t>
            </a: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 &amp; LUAR WILKER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ID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2024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(BERDASARKAN PROVINSI)</a:t>
            </a:r>
            <a:endParaRPr lang="en-GB" altLang="en-US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3276597-0C83-2DFD-AEB2-E84963305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040"/>
              </p:ext>
            </p:extLst>
          </p:nvPr>
        </p:nvGraphicFramePr>
        <p:xfrm>
          <a:off x="1259632" y="1600200"/>
          <a:ext cx="6624735" cy="4525963"/>
        </p:xfrm>
        <a:graphic>
          <a:graphicData uri="http://schemas.openxmlformats.org/drawingml/2006/table">
            <a:tbl>
              <a:tblPr/>
              <a:tblGrid>
                <a:gridCol w="1310387">
                  <a:extLst>
                    <a:ext uri="{9D8B030D-6E8A-4147-A177-3AD203B41FA5}">
                      <a16:colId xmlns:a16="http://schemas.microsoft.com/office/drawing/2014/main" val="2263581498"/>
                    </a:ext>
                  </a:extLst>
                </a:gridCol>
                <a:gridCol w="1543346">
                  <a:extLst>
                    <a:ext uri="{9D8B030D-6E8A-4147-A177-3AD203B41FA5}">
                      <a16:colId xmlns:a16="http://schemas.microsoft.com/office/drawing/2014/main" val="3128173503"/>
                    </a:ext>
                  </a:extLst>
                </a:gridCol>
                <a:gridCol w="1310387">
                  <a:extLst>
                    <a:ext uri="{9D8B030D-6E8A-4147-A177-3AD203B41FA5}">
                      <a16:colId xmlns:a16="http://schemas.microsoft.com/office/drawing/2014/main" val="1264589837"/>
                    </a:ext>
                  </a:extLst>
                </a:gridCol>
                <a:gridCol w="1252147">
                  <a:extLst>
                    <a:ext uri="{9D8B030D-6E8A-4147-A177-3AD203B41FA5}">
                      <a16:colId xmlns:a16="http://schemas.microsoft.com/office/drawing/2014/main" val="1693195878"/>
                    </a:ext>
                  </a:extLst>
                </a:gridCol>
                <a:gridCol w="1208468">
                  <a:extLst>
                    <a:ext uri="{9D8B030D-6E8A-4147-A177-3AD203B41FA5}">
                      <a16:colId xmlns:a16="http://schemas.microsoft.com/office/drawing/2014/main" val="3467523527"/>
                    </a:ext>
                  </a:extLst>
                </a:gridCol>
              </a:tblGrid>
              <a:tr h="23992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No.</a:t>
                      </a:r>
                    </a:p>
                  </a:txBody>
                  <a:tcPr marL="4066" marR="4066" marT="40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Provinsi</a:t>
                      </a:r>
                      <a:endParaRPr lang="en-ID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4066" marR="4066" marT="40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</a:t>
                      </a:r>
                    </a:p>
                  </a:txBody>
                  <a:tcPr marL="4066" marR="4066" marT="40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</a:t>
                      </a:r>
                    </a:p>
                  </a:txBody>
                  <a:tcPr marL="4066" marR="4066" marT="40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% Realisasi Pelayanan</a:t>
                      </a:r>
                    </a:p>
                  </a:txBody>
                  <a:tcPr marL="4066" marR="4066" marT="40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37667"/>
                  </a:ext>
                </a:extLst>
              </a:tr>
              <a:tr h="59370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Cakupan Puskesmas</a:t>
                      </a:r>
                    </a:p>
                  </a:txBody>
                  <a:tcPr marL="4066" marR="4066" marT="40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Realisasi Pelayanan</a:t>
                      </a:r>
                    </a:p>
                  </a:txBody>
                  <a:tcPr marL="4066" marR="4066" marT="40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488779"/>
                  </a:ext>
                </a:extLst>
              </a:tr>
              <a:tr h="3212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Jawa Timur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971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118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12%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382931"/>
                  </a:ext>
                </a:extLst>
              </a:tr>
              <a:tr h="3212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Bali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120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27%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35621"/>
                  </a:ext>
                </a:extLst>
              </a:tr>
              <a:tr h="357848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Nusa Tenggara Barat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175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12%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221433"/>
                  </a:ext>
                </a:extLst>
              </a:tr>
              <a:tr h="357848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Nusa Tenggara Timur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421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101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24%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768909"/>
                  </a:ext>
                </a:extLst>
              </a:tr>
              <a:tr h="426978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Utara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240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3%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205715"/>
                  </a:ext>
                </a:extLst>
              </a:tr>
              <a:tr h="361914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 di Dalam Wilker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2377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279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809060"/>
                  </a:ext>
                </a:extLst>
              </a:tr>
              <a:tr h="239921"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Maluku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376697"/>
                  </a:ext>
                </a:extLst>
              </a:tr>
              <a:tr h="71162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66" marR="4066" marT="40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 di Luar Wilker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4561292"/>
                  </a:ext>
                </a:extLst>
              </a:tr>
              <a:tr h="5937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66" marR="4066" marT="406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 Puskesmas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289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4066" marR="4066" marT="40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42874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2">
            <a:extLst>
              <a:ext uri="{FF2B5EF4-FFF2-40B4-BE49-F238E27FC236}">
                <a16:creationId xmlns:a16="http://schemas.microsoft.com/office/drawing/2014/main" id="{B464A6D4-667E-7C9C-82F6-609F50979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6375"/>
            <a:ext cx="85328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REALISASI PELAYANAN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KLINIK DAN LAIN-LAIN</a:t>
            </a: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 DI WILKER </a:t>
            </a: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&amp; LUAR WILKER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ID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2024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(BERDASARKAN PROVINSI)</a:t>
            </a:r>
            <a:endParaRPr lang="en-GB" altLang="en-US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864052"/>
              </p:ext>
            </p:extLst>
          </p:nvPr>
        </p:nvGraphicFramePr>
        <p:xfrm>
          <a:off x="1115616" y="1268756"/>
          <a:ext cx="7272809" cy="3816427"/>
        </p:xfrm>
        <a:graphic>
          <a:graphicData uri="http://schemas.openxmlformats.org/drawingml/2006/table">
            <a:tbl>
              <a:tblPr/>
              <a:tblGrid>
                <a:gridCol w="696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2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9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3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03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59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No.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Provinsi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% Realisasi Pelayanan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8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Cakupan Klinik Dan Lain-Lain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Realisasi Pelayanan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92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Jawa Timur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2319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633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44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Bali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314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87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Nusa Tenggara Barat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239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56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Nusa Tenggara Timur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25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Utara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256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 di Dalam Wilker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3099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666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17662</TotalTime>
  <Words>1197</Words>
  <Application>Microsoft Office PowerPoint</Application>
  <PresentationFormat>On-screen Show (4:3)</PresentationFormat>
  <Paragraphs>625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Century Gothic</vt:lpstr>
      <vt:lpstr>Trebuchet MS</vt:lpstr>
      <vt:lpstr>Verdana</vt:lpstr>
      <vt:lpstr>Wingdings 3</vt:lpstr>
      <vt:lpstr>Office Theme</vt:lpstr>
      <vt:lpstr>Wisp</vt:lpstr>
      <vt:lpstr>REALISASI PELAYANAN PENGUJIAN KALIBRASI SARANA PRASARANA ALAT KESEHATAN BPAFK SURABAYA TAHUN 2024</vt:lpstr>
      <vt:lpstr>INSTALASI DI BPAFK SURABAYA</vt:lpstr>
      <vt:lpstr>REALISASI FASYANKES YANG DILAYANI BPFK SURABAYA TAHUN 2024 BERDASARKAN JENIS FASYANKES</vt:lpstr>
      <vt:lpstr>REALISASI FASYANKES YANG DILAYANI BPFK SURABAYA TAHUN 2024 BERDASARKAN PROVINSI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REALISASI PELAYANAN PENGUJIAN KALIBRASI SARANA PRASARANA ALAT KESEHATAN (SPA) DI RS RUJUKAN WILKER BPFK SURABAYA (21 RS)</vt:lpstr>
      <vt:lpstr> JUMLAH SARANA PRASARANA ALAT KESEHATAN (SPA) BERDASARKAN LAIK PAKAI / TIDAK LAIK PAKAI TAHUN 2022 - 2024 </vt:lpstr>
      <vt:lpstr>REALISASI SARANA PRASARANA ALAT KESEHATAN (SPA) YANG TELAH DILAKUKAN PENGUJIAN KALIBRASI BPFK SURABAYA TAHUN 2024 (BERDASARKAN INSTALASI)</vt:lpstr>
      <vt:lpstr> PELAYANAN 15 BESAR PENGUJIAN KALIBRASI SARANA PRASARANA ALAT KESEHATAN (SPA) BPFK SURABAYA TAHUN 2024 </vt:lpstr>
      <vt:lpstr>PowerPoint Presentation</vt:lpstr>
    </vt:vector>
  </TitlesOfParts>
  <Company>Ali Anggoro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LAPORAN KEGIATAN SEKSI PELAYANAN TEKNIS  BPFK SURABAYA  TAHUN 2012</dc:title>
  <dc:creator>Ali Anggoro</dc:creator>
  <cp:lastModifiedBy>BPFK Surabaya</cp:lastModifiedBy>
  <cp:revision>917</cp:revision>
  <cp:lastPrinted>2024-01-22T01:08:47Z</cp:lastPrinted>
  <dcterms:created xsi:type="dcterms:W3CDTF">2012-11-22T06:12:07Z</dcterms:created>
  <dcterms:modified xsi:type="dcterms:W3CDTF">2025-08-04T02:53:44Z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